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45"/>
  </p:notesMasterIdLst>
  <p:sldIdLst>
    <p:sldId id="256" r:id="rId2"/>
    <p:sldId id="282" r:id="rId3"/>
    <p:sldId id="293" r:id="rId4"/>
    <p:sldId id="289" r:id="rId5"/>
    <p:sldId id="301" r:id="rId6"/>
    <p:sldId id="283" r:id="rId7"/>
    <p:sldId id="290" r:id="rId8"/>
    <p:sldId id="285" r:id="rId9"/>
    <p:sldId id="286" r:id="rId10"/>
    <p:sldId id="295" r:id="rId11"/>
    <p:sldId id="302" r:id="rId12"/>
    <p:sldId id="303" r:id="rId13"/>
    <p:sldId id="304" r:id="rId14"/>
    <p:sldId id="305" r:id="rId15"/>
    <p:sldId id="306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18" r:id="rId26"/>
    <p:sldId id="307" r:id="rId27"/>
    <p:sldId id="308" r:id="rId28"/>
    <p:sldId id="319" r:id="rId29"/>
    <p:sldId id="320" r:id="rId30"/>
    <p:sldId id="321" r:id="rId31"/>
    <p:sldId id="322" r:id="rId32"/>
    <p:sldId id="323" r:id="rId33"/>
    <p:sldId id="324" r:id="rId34"/>
    <p:sldId id="325" r:id="rId35"/>
    <p:sldId id="326" r:id="rId36"/>
    <p:sldId id="327" r:id="rId37"/>
    <p:sldId id="328" r:id="rId38"/>
    <p:sldId id="329" r:id="rId39"/>
    <p:sldId id="330" r:id="rId40"/>
    <p:sldId id="331" r:id="rId41"/>
    <p:sldId id="332" r:id="rId42"/>
    <p:sldId id="333" r:id="rId43"/>
    <p:sldId id="334" r:id="rId44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5445" autoAdjust="0"/>
  </p:normalViewPr>
  <p:slideViewPr>
    <p:cSldViewPr>
      <p:cViewPr varScale="1">
        <p:scale>
          <a:sx n="96" d="100"/>
          <a:sy n="96" d="100"/>
        </p:scale>
        <p:origin x="195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A07B94-C8BE-431A-AB29-7133F8F23EE4}" type="doc">
      <dgm:prSet loTypeId="urn:microsoft.com/office/officeart/2005/8/layout/process4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l-PL"/>
        </a:p>
      </dgm:t>
    </dgm:pt>
    <dgm:pt modelId="{2C15A624-4716-4EAA-A679-C346FF7EAF0E}">
      <dgm:prSet phldrT="[Tekst]"/>
      <dgm:spPr/>
      <dgm:t>
        <a:bodyPr/>
        <a:lstStyle/>
        <a:p>
          <a:r>
            <a:rPr lang="pl-PL" b="0" dirty="0" smtClean="0"/>
            <a:t>Region (NTS1)</a:t>
          </a:r>
          <a:endParaRPr lang="pl-PL" b="0" dirty="0"/>
        </a:p>
      </dgm:t>
    </dgm:pt>
    <dgm:pt modelId="{3619A1D9-17D3-41DE-87FB-5A4137430C1F}" type="parTrans" cxnId="{3C8477C6-CD52-4890-B5EE-6357063D471D}">
      <dgm:prSet/>
      <dgm:spPr/>
      <dgm:t>
        <a:bodyPr/>
        <a:lstStyle/>
        <a:p>
          <a:endParaRPr lang="pl-PL"/>
        </a:p>
      </dgm:t>
    </dgm:pt>
    <dgm:pt modelId="{433AB7C2-C1A0-4FDD-8441-D0188555B17B}" type="sibTrans" cxnId="{3C8477C6-CD52-4890-B5EE-6357063D471D}">
      <dgm:prSet/>
      <dgm:spPr/>
      <dgm:t>
        <a:bodyPr/>
        <a:lstStyle/>
        <a:p>
          <a:endParaRPr lang="pl-PL"/>
        </a:p>
      </dgm:t>
    </dgm:pt>
    <dgm:pt modelId="{45EABFF5-605B-457F-8947-4D6691D11C1A}">
      <dgm:prSet phldrT="[Tekst]"/>
      <dgm:spPr/>
      <dgm:t>
        <a:bodyPr/>
        <a:lstStyle/>
        <a:p>
          <a:r>
            <a:rPr lang="pl-PL" dirty="0" smtClean="0"/>
            <a:t>Województwo (NTS2)</a:t>
          </a:r>
          <a:endParaRPr lang="pl-PL" dirty="0"/>
        </a:p>
      </dgm:t>
    </dgm:pt>
    <dgm:pt modelId="{3824F8E5-D1D4-4E7A-9E2C-9A91A1D43CBE}" type="parTrans" cxnId="{CB070D92-4E2B-4702-91D0-3BC33885C4C5}">
      <dgm:prSet/>
      <dgm:spPr/>
      <dgm:t>
        <a:bodyPr/>
        <a:lstStyle/>
        <a:p>
          <a:endParaRPr lang="pl-PL"/>
        </a:p>
      </dgm:t>
    </dgm:pt>
    <dgm:pt modelId="{777E8491-37BB-4215-A8BD-F38DC73EE2DD}" type="sibTrans" cxnId="{CB070D92-4E2B-4702-91D0-3BC33885C4C5}">
      <dgm:prSet/>
      <dgm:spPr/>
      <dgm:t>
        <a:bodyPr/>
        <a:lstStyle/>
        <a:p>
          <a:endParaRPr lang="pl-PL"/>
        </a:p>
      </dgm:t>
    </dgm:pt>
    <dgm:pt modelId="{216094D1-6F66-4EDA-A2D6-36B41ECA9FAF}">
      <dgm:prSet phldrT="[Tekst]"/>
      <dgm:spPr/>
      <dgm:t>
        <a:bodyPr/>
        <a:lstStyle/>
        <a:p>
          <a:r>
            <a:rPr lang="pl-PL" dirty="0" smtClean="0"/>
            <a:t>Podregion (NTS3)</a:t>
          </a:r>
          <a:endParaRPr lang="pl-PL" dirty="0"/>
        </a:p>
      </dgm:t>
    </dgm:pt>
    <dgm:pt modelId="{2873247A-6F00-4668-A570-090A2396AA88}" type="parTrans" cxnId="{0677A55E-2F1A-4F46-8384-B8000366A7A6}">
      <dgm:prSet/>
      <dgm:spPr/>
      <dgm:t>
        <a:bodyPr/>
        <a:lstStyle/>
        <a:p>
          <a:endParaRPr lang="pl-PL"/>
        </a:p>
      </dgm:t>
    </dgm:pt>
    <dgm:pt modelId="{8DAA4EA7-EF09-433C-89A4-30087F75DDAB}" type="sibTrans" cxnId="{0677A55E-2F1A-4F46-8384-B8000366A7A6}">
      <dgm:prSet/>
      <dgm:spPr/>
      <dgm:t>
        <a:bodyPr/>
        <a:lstStyle/>
        <a:p>
          <a:endParaRPr lang="pl-PL"/>
        </a:p>
      </dgm:t>
    </dgm:pt>
    <dgm:pt modelId="{344720C4-92A6-42B4-ABE5-6A728C2B75E8}">
      <dgm:prSet phldrT="[Tekst]"/>
      <dgm:spPr/>
      <dgm:t>
        <a:bodyPr/>
        <a:lstStyle/>
        <a:p>
          <a:r>
            <a:rPr lang="pl-PL" dirty="0" smtClean="0"/>
            <a:t>Powiat (NTS4)</a:t>
          </a:r>
          <a:endParaRPr lang="pl-PL" dirty="0"/>
        </a:p>
      </dgm:t>
    </dgm:pt>
    <dgm:pt modelId="{7E09FBED-6947-45D5-908C-31C74BB6A52E}" type="parTrans" cxnId="{455ABC0F-9584-461B-BDBC-8BA4648A4375}">
      <dgm:prSet/>
      <dgm:spPr/>
      <dgm:t>
        <a:bodyPr/>
        <a:lstStyle/>
        <a:p>
          <a:endParaRPr lang="pl-PL"/>
        </a:p>
      </dgm:t>
    </dgm:pt>
    <dgm:pt modelId="{7F2D0320-4A42-447C-A1AB-46CEDF052353}" type="sibTrans" cxnId="{455ABC0F-9584-461B-BDBC-8BA4648A4375}">
      <dgm:prSet/>
      <dgm:spPr/>
      <dgm:t>
        <a:bodyPr/>
        <a:lstStyle/>
        <a:p>
          <a:endParaRPr lang="pl-PL"/>
        </a:p>
      </dgm:t>
    </dgm:pt>
    <dgm:pt modelId="{7BC14E26-DD07-4CA5-BB53-E867FE445414}">
      <dgm:prSet phldrT="[Tekst]"/>
      <dgm:spPr/>
      <dgm:t>
        <a:bodyPr/>
        <a:lstStyle/>
        <a:p>
          <a:r>
            <a:rPr lang="pl-PL" dirty="0" smtClean="0"/>
            <a:t>Gmina (NTS5)</a:t>
          </a:r>
          <a:endParaRPr lang="pl-PL" dirty="0"/>
        </a:p>
      </dgm:t>
    </dgm:pt>
    <dgm:pt modelId="{A6128265-6BE0-4E65-B6CA-B18E7EB5197E}" type="parTrans" cxnId="{E60EDCE2-36D8-47A0-AD5E-3EB01BFB1A49}">
      <dgm:prSet/>
      <dgm:spPr/>
      <dgm:t>
        <a:bodyPr/>
        <a:lstStyle/>
        <a:p>
          <a:endParaRPr lang="pl-PL"/>
        </a:p>
      </dgm:t>
    </dgm:pt>
    <dgm:pt modelId="{BA0460EE-B879-4D50-9B5A-3C32E1CCB048}" type="sibTrans" cxnId="{E60EDCE2-36D8-47A0-AD5E-3EB01BFB1A49}">
      <dgm:prSet/>
      <dgm:spPr/>
      <dgm:t>
        <a:bodyPr/>
        <a:lstStyle/>
        <a:p>
          <a:endParaRPr lang="pl-PL"/>
        </a:p>
      </dgm:t>
    </dgm:pt>
    <dgm:pt modelId="{4B3338DB-BB65-44E5-AE16-24DAF6E003B6}" type="pres">
      <dgm:prSet presAssocID="{65A07B94-C8BE-431A-AB29-7133F8F23EE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EC72D204-B1F3-49FA-86CE-F954B3A8726E}" type="pres">
      <dgm:prSet presAssocID="{7BC14E26-DD07-4CA5-BB53-E867FE445414}" presName="boxAndChildren" presStyleCnt="0"/>
      <dgm:spPr/>
      <dgm:t>
        <a:bodyPr/>
        <a:lstStyle/>
        <a:p>
          <a:endParaRPr lang="pl-PL"/>
        </a:p>
      </dgm:t>
    </dgm:pt>
    <dgm:pt modelId="{7E119261-9116-410E-A20B-C9E7C8E0234F}" type="pres">
      <dgm:prSet presAssocID="{7BC14E26-DD07-4CA5-BB53-E867FE445414}" presName="parentTextBox" presStyleLbl="node1" presStyleIdx="0" presStyleCnt="5"/>
      <dgm:spPr/>
      <dgm:t>
        <a:bodyPr/>
        <a:lstStyle/>
        <a:p>
          <a:endParaRPr lang="pl-PL"/>
        </a:p>
      </dgm:t>
    </dgm:pt>
    <dgm:pt modelId="{A9BA4101-DFB5-414F-BE0A-AECD5DCFCED3}" type="pres">
      <dgm:prSet presAssocID="{7F2D0320-4A42-447C-A1AB-46CEDF052353}" presName="sp" presStyleCnt="0"/>
      <dgm:spPr/>
      <dgm:t>
        <a:bodyPr/>
        <a:lstStyle/>
        <a:p>
          <a:endParaRPr lang="pl-PL"/>
        </a:p>
      </dgm:t>
    </dgm:pt>
    <dgm:pt modelId="{356A97EC-DCC8-4776-84E7-FED2BDE10A9E}" type="pres">
      <dgm:prSet presAssocID="{344720C4-92A6-42B4-ABE5-6A728C2B75E8}" presName="arrowAndChildren" presStyleCnt="0"/>
      <dgm:spPr/>
      <dgm:t>
        <a:bodyPr/>
        <a:lstStyle/>
        <a:p>
          <a:endParaRPr lang="pl-PL"/>
        </a:p>
      </dgm:t>
    </dgm:pt>
    <dgm:pt modelId="{0035CD11-03AD-4BCE-AEF5-9CD6C5ACB60A}" type="pres">
      <dgm:prSet presAssocID="{344720C4-92A6-42B4-ABE5-6A728C2B75E8}" presName="parentTextArrow" presStyleLbl="node1" presStyleIdx="1" presStyleCnt="5"/>
      <dgm:spPr/>
      <dgm:t>
        <a:bodyPr/>
        <a:lstStyle/>
        <a:p>
          <a:endParaRPr lang="pl-PL"/>
        </a:p>
      </dgm:t>
    </dgm:pt>
    <dgm:pt modelId="{9760F92A-48BC-4327-B89F-947C72772531}" type="pres">
      <dgm:prSet presAssocID="{8DAA4EA7-EF09-433C-89A4-30087F75DDAB}" presName="sp" presStyleCnt="0"/>
      <dgm:spPr/>
      <dgm:t>
        <a:bodyPr/>
        <a:lstStyle/>
        <a:p>
          <a:endParaRPr lang="pl-PL"/>
        </a:p>
      </dgm:t>
    </dgm:pt>
    <dgm:pt modelId="{2EBE345D-F322-4EFB-BC1F-14A633377C20}" type="pres">
      <dgm:prSet presAssocID="{216094D1-6F66-4EDA-A2D6-36B41ECA9FAF}" presName="arrowAndChildren" presStyleCnt="0"/>
      <dgm:spPr/>
      <dgm:t>
        <a:bodyPr/>
        <a:lstStyle/>
        <a:p>
          <a:endParaRPr lang="pl-PL"/>
        </a:p>
      </dgm:t>
    </dgm:pt>
    <dgm:pt modelId="{D3763141-F623-491F-AA42-A648AB6E9CF7}" type="pres">
      <dgm:prSet presAssocID="{216094D1-6F66-4EDA-A2D6-36B41ECA9FAF}" presName="parentTextArrow" presStyleLbl="node1" presStyleIdx="2" presStyleCnt="5"/>
      <dgm:spPr/>
      <dgm:t>
        <a:bodyPr/>
        <a:lstStyle/>
        <a:p>
          <a:endParaRPr lang="pl-PL"/>
        </a:p>
      </dgm:t>
    </dgm:pt>
    <dgm:pt modelId="{8F5EEF55-C742-45CB-BE1B-1A49535E9A9D}" type="pres">
      <dgm:prSet presAssocID="{777E8491-37BB-4215-A8BD-F38DC73EE2DD}" presName="sp" presStyleCnt="0"/>
      <dgm:spPr/>
      <dgm:t>
        <a:bodyPr/>
        <a:lstStyle/>
        <a:p>
          <a:endParaRPr lang="pl-PL"/>
        </a:p>
      </dgm:t>
    </dgm:pt>
    <dgm:pt modelId="{6A72AC73-AF9E-474E-9D55-709148EA49BF}" type="pres">
      <dgm:prSet presAssocID="{45EABFF5-605B-457F-8947-4D6691D11C1A}" presName="arrowAndChildren" presStyleCnt="0"/>
      <dgm:spPr/>
      <dgm:t>
        <a:bodyPr/>
        <a:lstStyle/>
        <a:p>
          <a:endParaRPr lang="pl-PL"/>
        </a:p>
      </dgm:t>
    </dgm:pt>
    <dgm:pt modelId="{83F42058-EE5F-4B32-A4B0-77D6A75B40E4}" type="pres">
      <dgm:prSet presAssocID="{45EABFF5-605B-457F-8947-4D6691D11C1A}" presName="parentTextArrow" presStyleLbl="node1" presStyleIdx="3" presStyleCnt="5"/>
      <dgm:spPr/>
      <dgm:t>
        <a:bodyPr/>
        <a:lstStyle/>
        <a:p>
          <a:endParaRPr lang="pl-PL"/>
        </a:p>
      </dgm:t>
    </dgm:pt>
    <dgm:pt modelId="{BCE29CB7-2DCB-48EF-9398-93D0A5A067FD}" type="pres">
      <dgm:prSet presAssocID="{433AB7C2-C1A0-4FDD-8441-D0188555B17B}" presName="sp" presStyleCnt="0"/>
      <dgm:spPr/>
      <dgm:t>
        <a:bodyPr/>
        <a:lstStyle/>
        <a:p>
          <a:endParaRPr lang="pl-PL"/>
        </a:p>
      </dgm:t>
    </dgm:pt>
    <dgm:pt modelId="{6C6A39C9-44C9-461D-A5FE-096606D3BA86}" type="pres">
      <dgm:prSet presAssocID="{2C15A624-4716-4EAA-A679-C346FF7EAF0E}" presName="arrowAndChildren" presStyleCnt="0"/>
      <dgm:spPr/>
      <dgm:t>
        <a:bodyPr/>
        <a:lstStyle/>
        <a:p>
          <a:endParaRPr lang="pl-PL"/>
        </a:p>
      </dgm:t>
    </dgm:pt>
    <dgm:pt modelId="{CC3D4378-91C0-4472-8EB2-9D7DEC6736E3}" type="pres">
      <dgm:prSet presAssocID="{2C15A624-4716-4EAA-A679-C346FF7EAF0E}" presName="parentTextArrow" presStyleLbl="node1" presStyleIdx="4" presStyleCnt="5"/>
      <dgm:spPr/>
      <dgm:t>
        <a:bodyPr/>
        <a:lstStyle/>
        <a:p>
          <a:endParaRPr lang="pl-PL"/>
        </a:p>
      </dgm:t>
    </dgm:pt>
  </dgm:ptLst>
  <dgm:cxnLst>
    <dgm:cxn modelId="{56B338AB-E387-487A-8A1C-17A809CADFE2}" type="presOf" srcId="{2C15A624-4716-4EAA-A679-C346FF7EAF0E}" destId="{CC3D4378-91C0-4472-8EB2-9D7DEC6736E3}" srcOrd="0" destOrd="0" presId="urn:microsoft.com/office/officeart/2005/8/layout/process4"/>
    <dgm:cxn modelId="{455ABC0F-9584-461B-BDBC-8BA4648A4375}" srcId="{65A07B94-C8BE-431A-AB29-7133F8F23EE4}" destId="{344720C4-92A6-42B4-ABE5-6A728C2B75E8}" srcOrd="3" destOrd="0" parTransId="{7E09FBED-6947-45D5-908C-31C74BB6A52E}" sibTransId="{7F2D0320-4A42-447C-A1AB-46CEDF052353}"/>
    <dgm:cxn modelId="{3C8477C6-CD52-4890-B5EE-6357063D471D}" srcId="{65A07B94-C8BE-431A-AB29-7133F8F23EE4}" destId="{2C15A624-4716-4EAA-A679-C346FF7EAF0E}" srcOrd="0" destOrd="0" parTransId="{3619A1D9-17D3-41DE-87FB-5A4137430C1F}" sibTransId="{433AB7C2-C1A0-4FDD-8441-D0188555B17B}"/>
    <dgm:cxn modelId="{C514BBA0-B1D3-46EA-A5CD-685ACBECB4FD}" type="presOf" srcId="{216094D1-6F66-4EDA-A2D6-36B41ECA9FAF}" destId="{D3763141-F623-491F-AA42-A648AB6E9CF7}" srcOrd="0" destOrd="0" presId="urn:microsoft.com/office/officeart/2005/8/layout/process4"/>
    <dgm:cxn modelId="{EB6769E3-37C5-4008-9D29-70F7C313EBD1}" type="presOf" srcId="{344720C4-92A6-42B4-ABE5-6A728C2B75E8}" destId="{0035CD11-03AD-4BCE-AEF5-9CD6C5ACB60A}" srcOrd="0" destOrd="0" presId="urn:microsoft.com/office/officeart/2005/8/layout/process4"/>
    <dgm:cxn modelId="{8ADB2CC8-BDD4-4E5C-A178-4B6829C73743}" type="presOf" srcId="{45EABFF5-605B-457F-8947-4D6691D11C1A}" destId="{83F42058-EE5F-4B32-A4B0-77D6A75B40E4}" srcOrd="0" destOrd="0" presId="urn:microsoft.com/office/officeart/2005/8/layout/process4"/>
    <dgm:cxn modelId="{0677A55E-2F1A-4F46-8384-B8000366A7A6}" srcId="{65A07B94-C8BE-431A-AB29-7133F8F23EE4}" destId="{216094D1-6F66-4EDA-A2D6-36B41ECA9FAF}" srcOrd="2" destOrd="0" parTransId="{2873247A-6F00-4668-A570-090A2396AA88}" sibTransId="{8DAA4EA7-EF09-433C-89A4-30087F75DDAB}"/>
    <dgm:cxn modelId="{EC97E52D-4022-486F-9540-939B03716D37}" type="presOf" srcId="{65A07B94-C8BE-431A-AB29-7133F8F23EE4}" destId="{4B3338DB-BB65-44E5-AE16-24DAF6E003B6}" srcOrd="0" destOrd="0" presId="urn:microsoft.com/office/officeart/2005/8/layout/process4"/>
    <dgm:cxn modelId="{E60EDCE2-36D8-47A0-AD5E-3EB01BFB1A49}" srcId="{65A07B94-C8BE-431A-AB29-7133F8F23EE4}" destId="{7BC14E26-DD07-4CA5-BB53-E867FE445414}" srcOrd="4" destOrd="0" parTransId="{A6128265-6BE0-4E65-B6CA-B18E7EB5197E}" sibTransId="{BA0460EE-B879-4D50-9B5A-3C32E1CCB048}"/>
    <dgm:cxn modelId="{CB070D92-4E2B-4702-91D0-3BC33885C4C5}" srcId="{65A07B94-C8BE-431A-AB29-7133F8F23EE4}" destId="{45EABFF5-605B-457F-8947-4D6691D11C1A}" srcOrd="1" destOrd="0" parTransId="{3824F8E5-D1D4-4E7A-9E2C-9A91A1D43CBE}" sibTransId="{777E8491-37BB-4215-A8BD-F38DC73EE2DD}"/>
    <dgm:cxn modelId="{81D5F6EF-6AF3-48BB-9084-21353D547232}" type="presOf" srcId="{7BC14E26-DD07-4CA5-BB53-E867FE445414}" destId="{7E119261-9116-410E-A20B-C9E7C8E0234F}" srcOrd="0" destOrd="0" presId="urn:microsoft.com/office/officeart/2005/8/layout/process4"/>
    <dgm:cxn modelId="{9322A189-95D0-46AF-844F-5D3A01829780}" type="presParOf" srcId="{4B3338DB-BB65-44E5-AE16-24DAF6E003B6}" destId="{EC72D204-B1F3-49FA-86CE-F954B3A8726E}" srcOrd="0" destOrd="0" presId="urn:microsoft.com/office/officeart/2005/8/layout/process4"/>
    <dgm:cxn modelId="{ECB39D64-F653-422F-BF81-C264C4D9C198}" type="presParOf" srcId="{EC72D204-B1F3-49FA-86CE-F954B3A8726E}" destId="{7E119261-9116-410E-A20B-C9E7C8E0234F}" srcOrd="0" destOrd="0" presId="urn:microsoft.com/office/officeart/2005/8/layout/process4"/>
    <dgm:cxn modelId="{581894E7-B55B-4366-94F6-4711DA51AB09}" type="presParOf" srcId="{4B3338DB-BB65-44E5-AE16-24DAF6E003B6}" destId="{A9BA4101-DFB5-414F-BE0A-AECD5DCFCED3}" srcOrd="1" destOrd="0" presId="urn:microsoft.com/office/officeart/2005/8/layout/process4"/>
    <dgm:cxn modelId="{D110E50A-8234-4E54-86E2-17796BB77E26}" type="presParOf" srcId="{4B3338DB-BB65-44E5-AE16-24DAF6E003B6}" destId="{356A97EC-DCC8-4776-84E7-FED2BDE10A9E}" srcOrd="2" destOrd="0" presId="urn:microsoft.com/office/officeart/2005/8/layout/process4"/>
    <dgm:cxn modelId="{85E69B11-85F2-4ED7-9C24-F83EA1F9BA2E}" type="presParOf" srcId="{356A97EC-DCC8-4776-84E7-FED2BDE10A9E}" destId="{0035CD11-03AD-4BCE-AEF5-9CD6C5ACB60A}" srcOrd="0" destOrd="0" presId="urn:microsoft.com/office/officeart/2005/8/layout/process4"/>
    <dgm:cxn modelId="{55DFCDE4-D099-4CE1-8722-1FC7D0F3465C}" type="presParOf" srcId="{4B3338DB-BB65-44E5-AE16-24DAF6E003B6}" destId="{9760F92A-48BC-4327-B89F-947C72772531}" srcOrd="3" destOrd="0" presId="urn:microsoft.com/office/officeart/2005/8/layout/process4"/>
    <dgm:cxn modelId="{C41CBACC-8A85-46FE-A2D6-CADD7B1EC78F}" type="presParOf" srcId="{4B3338DB-BB65-44E5-AE16-24DAF6E003B6}" destId="{2EBE345D-F322-4EFB-BC1F-14A633377C20}" srcOrd="4" destOrd="0" presId="urn:microsoft.com/office/officeart/2005/8/layout/process4"/>
    <dgm:cxn modelId="{50603EEE-CCDB-4928-A52C-1E58EC4E76BD}" type="presParOf" srcId="{2EBE345D-F322-4EFB-BC1F-14A633377C20}" destId="{D3763141-F623-491F-AA42-A648AB6E9CF7}" srcOrd="0" destOrd="0" presId="urn:microsoft.com/office/officeart/2005/8/layout/process4"/>
    <dgm:cxn modelId="{DBDA390C-0081-4D70-9FBF-C697F64DE69F}" type="presParOf" srcId="{4B3338DB-BB65-44E5-AE16-24DAF6E003B6}" destId="{8F5EEF55-C742-45CB-BE1B-1A49535E9A9D}" srcOrd="5" destOrd="0" presId="urn:microsoft.com/office/officeart/2005/8/layout/process4"/>
    <dgm:cxn modelId="{1AD4DF8F-6947-4842-B601-786576EBF4FB}" type="presParOf" srcId="{4B3338DB-BB65-44E5-AE16-24DAF6E003B6}" destId="{6A72AC73-AF9E-474E-9D55-709148EA49BF}" srcOrd="6" destOrd="0" presId="urn:microsoft.com/office/officeart/2005/8/layout/process4"/>
    <dgm:cxn modelId="{C7CC5D29-4C30-4052-9D76-092A5CF439FD}" type="presParOf" srcId="{6A72AC73-AF9E-474E-9D55-709148EA49BF}" destId="{83F42058-EE5F-4B32-A4B0-77D6A75B40E4}" srcOrd="0" destOrd="0" presId="urn:microsoft.com/office/officeart/2005/8/layout/process4"/>
    <dgm:cxn modelId="{1DA24178-9995-46CD-B986-A425EE8FB66C}" type="presParOf" srcId="{4B3338DB-BB65-44E5-AE16-24DAF6E003B6}" destId="{BCE29CB7-2DCB-48EF-9398-93D0A5A067FD}" srcOrd="7" destOrd="0" presId="urn:microsoft.com/office/officeart/2005/8/layout/process4"/>
    <dgm:cxn modelId="{4141F4BC-CEAE-4352-8C25-8BDE4F884EF5}" type="presParOf" srcId="{4B3338DB-BB65-44E5-AE16-24DAF6E003B6}" destId="{6C6A39C9-44C9-461D-A5FE-096606D3BA86}" srcOrd="8" destOrd="0" presId="urn:microsoft.com/office/officeart/2005/8/layout/process4"/>
    <dgm:cxn modelId="{E86DBD46-0DAF-4C39-93EF-93C686C8BA9D}" type="presParOf" srcId="{6C6A39C9-44C9-461D-A5FE-096606D3BA86}" destId="{CC3D4378-91C0-4472-8EB2-9D7DEC6736E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119261-9116-410E-A20B-C9E7C8E0234F}">
      <dsp:nvSpPr>
        <dsp:cNvPr id="0" name=""/>
        <dsp:cNvSpPr/>
      </dsp:nvSpPr>
      <dsp:spPr>
        <a:xfrm>
          <a:off x="0" y="3391821"/>
          <a:ext cx="2808312" cy="55645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kern="1200" dirty="0" smtClean="0"/>
            <a:t>Gmina (NTS5)</a:t>
          </a:r>
          <a:endParaRPr lang="pl-PL" sz="1900" kern="1200" dirty="0"/>
        </a:p>
      </dsp:txBody>
      <dsp:txXfrm>
        <a:off x="0" y="3391821"/>
        <a:ext cx="2808312" cy="556456"/>
      </dsp:txXfrm>
    </dsp:sp>
    <dsp:sp modelId="{0035CD11-03AD-4BCE-AEF5-9CD6C5ACB60A}">
      <dsp:nvSpPr>
        <dsp:cNvPr id="0" name=""/>
        <dsp:cNvSpPr/>
      </dsp:nvSpPr>
      <dsp:spPr>
        <a:xfrm rot="10800000">
          <a:off x="0" y="2544337"/>
          <a:ext cx="2808312" cy="855830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kern="1200" dirty="0" smtClean="0"/>
            <a:t>Powiat (NTS4)</a:t>
          </a:r>
          <a:endParaRPr lang="pl-PL" sz="1900" kern="1200" dirty="0"/>
        </a:p>
      </dsp:txBody>
      <dsp:txXfrm rot="10800000">
        <a:off x="0" y="2544337"/>
        <a:ext cx="2808312" cy="556093"/>
      </dsp:txXfrm>
    </dsp:sp>
    <dsp:sp modelId="{D3763141-F623-491F-AA42-A648AB6E9CF7}">
      <dsp:nvSpPr>
        <dsp:cNvPr id="0" name=""/>
        <dsp:cNvSpPr/>
      </dsp:nvSpPr>
      <dsp:spPr>
        <a:xfrm rot="10800000">
          <a:off x="0" y="1696854"/>
          <a:ext cx="2808312" cy="855830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kern="1200" dirty="0" smtClean="0"/>
            <a:t>Podregion (NTS3)</a:t>
          </a:r>
          <a:endParaRPr lang="pl-PL" sz="1900" kern="1200" dirty="0"/>
        </a:p>
      </dsp:txBody>
      <dsp:txXfrm rot="10800000">
        <a:off x="0" y="1696854"/>
        <a:ext cx="2808312" cy="556093"/>
      </dsp:txXfrm>
    </dsp:sp>
    <dsp:sp modelId="{83F42058-EE5F-4B32-A4B0-77D6A75B40E4}">
      <dsp:nvSpPr>
        <dsp:cNvPr id="0" name=""/>
        <dsp:cNvSpPr/>
      </dsp:nvSpPr>
      <dsp:spPr>
        <a:xfrm rot="10800000">
          <a:off x="0" y="849371"/>
          <a:ext cx="2808312" cy="855830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kern="1200" dirty="0" smtClean="0"/>
            <a:t>Województwo (NTS2)</a:t>
          </a:r>
          <a:endParaRPr lang="pl-PL" sz="1900" kern="1200" dirty="0"/>
        </a:p>
      </dsp:txBody>
      <dsp:txXfrm rot="10800000">
        <a:off x="0" y="849371"/>
        <a:ext cx="2808312" cy="556093"/>
      </dsp:txXfrm>
    </dsp:sp>
    <dsp:sp modelId="{CC3D4378-91C0-4472-8EB2-9D7DEC6736E3}">
      <dsp:nvSpPr>
        <dsp:cNvPr id="0" name=""/>
        <dsp:cNvSpPr/>
      </dsp:nvSpPr>
      <dsp:spPr>
        <a:xfrm rot="10800000">
          <a:off x="0" y="1888"/>
          <a:ext cx="2808312" cy="855830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b="0" kern="1200" dirty="0" smtClean="0"/>
            <a:t>Region (NTS1)</a:t>
          </a:r>
          <a:endParaRPr lang="pl-PL" sz="1900" b="0" kern="1200" dirty="0"/>
        </a:p>
      </dsp:txBody>
      <dsp:txXfrm rot="10800000">
        <a:off x="0" y="1888"/>
        <a:ext cx="2808312" cy="5560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6047492-98E3-4A7E-ABEB-ABCA47727DBD}" type="datetimeFigureOut">
              <a:rPr lang="pl-PL"/>
              <a:pPr>
                <a:defRPr/>
              </a:pPr>
              <a:t>2016-05-11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D913037-4F4C-4631-AB24-86E5D6258EBB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13531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mtClean="0"/>
              <a:t>Inna opcją jest wejście ze stron poszczególnych urzędów statystycznych.</a:t>
            </a:r>
          </a:p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913037-4F4C-4631-AB24-86E5D6258EBB}" type="slidenum">
              <a:rPr lang="pl-PL" smtClean="0"/>
              <a:pPr>
                <a:defRPr/>
              </a:pPr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09801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Jednym z dostępnych banków danych jest BDL.</a:t>
            </a:r>
          </a:p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913037-4F4C-4631-AB24-86E5D6258EBB}" type="slidenum">
              <a:rPr lang="pl-PL" smtClean="0"/>
              <a:pPr>
                <a:defRPr/>
              </a:pPr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20732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913037-4F4C-4631-AB24-86E5D6258EBB}" type="slidenum">
              <a:rPr lang="pl-PL" smtClean="0"/>
              <a:pPr>
                <a:defRPr/>
              </a:pPr>
              <a:t>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3306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913037-4F4C-4631-AB24-86E5D6258EBB}" type="slidenum">
              <a:rPr lang="pl-PL" smtClean="0"/>
              <a:pPr>
                <a:defRPr/>
              </a:pPr>
              <a:t>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22005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913037-4F4C-4631-AB24-86E5D6258EBB}" type="slidenum">
              <a:rPr lang="pl-PL" smtClean="0"/>
              <a:pPr>
                <a:defRPr/>
              </a:pPr>
              <a:t>27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63171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grafika\białe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675" y="5516563"/>
            <a:ext cx="1023938" cy="99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E:\grafika\GUS portal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69088"/>
            <a:ext cx="9144000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le tekstowe 11"/>
          <p:cNvSpPr txBox="1">
            <a:spLocks noChangeArrowheads="1"/>
          </p:cNvSpPr>
          <p:nvPr/>
        </p:nvSpPr>
        <p:spPr bwMode="auto">
          <a:xfrm>
            <a:off x="3763963" y="6064250"/>
            <a:ext cx="4176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pl-PL" altLang="pl-PL" sz="2400">
                <a:solidFill>
                  <a:schemeClr val="bg1"/>
                </a:solidFill>
                <a:latin typeface="Calibri" panose="020F0502020204030204" pitchFamily="34" charset="0"/>
              </a:rPr>
              <a:t>System Edukacji Statystycznej</a:t>
            </a:r>
          </a:p>
        </p:txBody>
      </p:sp>
      <p:pic>
        <p:nvPicPr>
          <p:cNvPr id="7" name="Picture 3" descr="C:\Users\Jankowskam\Desktop\us_logo_transp.png"/>
          <p:cNvPicPr>
            <a:picLocks noChangeAspect="1" noChangeArrowheads="1"/>
          </p:cNvPicPr>
          <p:nvPr/>
        </p:nvPicPr>
        <p:blipFill>
          <a:blip r:embed="rId4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401638"/>
            <a:ext cx="979487" cy="79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13"/>
          <p:cNvSpPr txBox="1">
            <a:spLocks noChangeArrowheads="1"/>
          </p:cNvSpPr>
          <p:nvPr/>
        </p:nvSpPr>
        <p:spPr bwMode="auto">
          <a:xfrm>
            <a:off x="1476375" y="620713"/>
            <a:ext cx="4181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2000">
                <a:solidFill>
                  <a:schemeClr val="bg1"/>
                </a:solidFill>
                <a:latin typeface="Calibri" panose="020F0502020204030204" pitchFamily="34" charset="0"/>
              </a:rPr>
              <a:t>URZĄD STATYSTYCZNY W BYDGOSZCZY</a:t>
            </a:r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85800" y="2247007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85800" y="4077072"/>
            <a:ext cx="7526560" cy="1680592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53470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>
                <a:solidFill>
                  <a:schemeClr val="tx1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C9CC4"/>
              </a:buClr>
              <a:buSzTx/>
              <a:buFont typeface="Wingdings" pitchFamily="2" charset="2"/>
              <a:buChar char="§"/>
              <a:tabLst/>
              <a:defRPr sz="2400">
                <a:solidFill>
                  <a:schemeClr val="bg1">
                    <a:lumMod val="50000"/>
                  </a:schemeClr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C9CC4"/>
              </a:buClr>
              <a:buSzTx/>
              <a:buFont typeface="Arial" pitchFamily="34" charset="0"/>
              <a:buChar char="•"/>
              <a:tabLst/>
              <a:defRPr sz="2000">
                <a:solidFill>
                  <a:schemeClr val="bg1">
                    <a:lumMod val="50000"/>
                  </a:schemeClr>
                </a:solidFill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C9CC4"/>
              </a:buClr>
              <a:buSzTx/>
              <a:buFont typeface="Arial" pitchFamily="34" charset="0"/>
              <a:buChar char="–"/>
              <a:tabLst/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C9CC4"/>
              </a:buClr>
              <a:buSzTx/>
              <a:buFont typeface="Arial" pitchFamily="34" charset="0"/>
              <a:buChar char="»"/>
              <a:tabLst/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noProof="0" dirty="0" smtClean="0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1C4FE-CE9E-4A40-B352-4F3A68FA12D8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56908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3003029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9552" y="150284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11AC2-FA5A-4A90-B506-F19FFDC04FBB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74618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4038600" cy="4824536"/>
          </a:xfrm>
        </p:spPr>
        <p:txBody>
          <a:bodyPr/>
          <a:lstStyle>
            <a:lvl1pPr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C9CC4"/>
              </a:buClr>
              <a:buSzTx/>
              <a:buFont typeface="Wingdings" pitchFamily="2" charset="2"/>
              <a:buChar char="§"/>
              <a:tabLst/>
              <a:defRPr sz="2400">
                <a:solidFill>
                  <a:schemeClr val="bg1">
                    <a:lumMod val="50000"/>
                  </a:schemeClr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C9CC4"/>
              </a:buClr>
              <a:buSzTx/>
              <a:buFont typeface="Arial" pitchFamily="34" charset="0"/>
              <a:buChar char="•"/>
              <a:tabLst/>
              <a:defRPr sz="2000">
                <a:solidFill>
                  <a:schemeClr val="bg1">
                    <a:lumMod val="50000"/>
                  </a:schemeClr>
                </a:solidFill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C9CC4"/>
              </a:buClr>
              <a:buSzTx/>
              <a:buFont typeface="Arial" pitchFamily="34" charset="0"/>
              <a:buChar char="–"/>
              <a:tabLst/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C9CC4"/>
              </a:buClr>
              <a:buSzTx/>
              <a:buFont typeface="Arial" pitchFamily="34" charset="0"/>
              <a:buChar char="»"/>
              <a:tabLst/>
              <a:defRPr sz="1800">
                <a:solidFill>
                  <a:schemeClr val="bg1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noProof="0" dirty="0" smtClean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196752"/>
            <a:ext cx="4038600" cy="4824536"/>
          </a:xfrm>
        </p:spPr>
        <p:txBody>
          <a:bodyPr/>
          <a:lstStyle>
            <a:lvl1pPr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C9CC4"/>
              </a:buClr>
              <a:buSzTx/>
              <a:buFont typeface="Wingdings" pitchFamily="2" charset="2"/>
              <a:buChar char="§"/>
              <a:tabLst/>
              <a:defRPr sz="2400">
                <a:solidFill>
                  <a:schemeClr val="bg1">
                    <a:lumMod val="50000"/>
                  </a:schemeClr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C9CC4"/>
              </a:buClr>
              <a:buSzTx/>
              <a:buFont typeface="Arial" pitchFamily="34" charset="0"/>
              <a:buChar char="•"/>
              <a:tabLst/>
              <a:defRPr sz="2000">
                <a:solidFill>
                  <a:schemeClr val="bg1">
                    <a:lumMod val="50000"/>
                  </a:schemeClr>
                </a:solidFill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C9CC4"/>
              </a:buClr>
              <a:buSzTx/>
              <a:buFont typeface="Arial" pitchFamily="34" charset="0"/>
              <a:buChar char="–"/>
              <a:tabLst/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C9CC4"/>
              </a:buClr>
              <a:buSzTx/>
              <a:buFont typeface="Arial" pitchFamily="34" charset="0"/>
              <a:buChar char="»"/>
              <a:tabLst/>
              <a:defRPr sz="1800">
                <a:solidFill>
                  <a:schemeClr val="bg1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noProof="0" dirty="0" smtClean="0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1FC4A-CB54-4191-A235-A5E48F7BC24A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87997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C9CC4"/>
              </a:buClr>
              <a:buSzTx/>
              <a:buFont typeface="Wingdings" pitchFamily="2" charset="2"/>
              <a:buChar char="§"/>
              <a:tabLst/>
              <a:defRPr sz="2000"/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C9CC4"/>
              </a:buClr>
              <a:buSzTx/>
              <a:buFont typeface="Arial" pitchFamily="34" charset="0"/>
              <a:buChar char="•"/>
              <a:tabLst/>
              <a:defRPr sz="1800"/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C9CC4"/>
              </a:buClr>
              <a:buSzTx/>
              <a:buFont typeface="Arial" pitchFamily="34" charset="0"/>
              <a:buChar char="–"/>
              <a:tabLst/>
              <a:defRPr sz="1600"/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C9CC4"/>
              </a:buClr>
              <a:buSzTx/>
              <a:buFont typeface="Arial" pitchFamily="34" charset="0"/>
              <a:buChar char="»"/>
              <a:tabLst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C9CC4"/>
              </a:buClr>
              <a:buSzTx/>
              <a:buFont typeface="Wingdings" pitchFamily="2" charset="2"/>
              <a:buChar char="§"/>
              <a:tabLst/>
              <a:defRPr sz="2000">
                <a:solidFill>
                  <a:schemeClr val="bg1">
                    <a:lumMod val="50000"/>
                  </a:schemeClr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C9CC4"/>
              </a:buClr>
              <a:buSzTx/>
              <a:buFont typeface="Arial" pitchFamily="34" charset="0"/>
              <a:buChar char="•"/>
              <a:tabLst/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C9CC4"/>
              </a:buClr>
              <a:buSzTx/>
              <a:buFont typeface="Arial" pitchFamily="34" charset="0"/>
              <a:buChar char="–"/>
              <a:tabLst/>
              <a:defRPr sz="1600">
                <a:solidFill>
                  <a:schemeClr val="bg1">
                    <a:lumMod val="50000"/>
                  </a:schemeClr>
                </a:solidFill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C9CC4"/>
              </a:buClr>
              <a:buSzTx/>
              <a:buFont typeface="Arial" pitchFamily="34" charset="0"/>
              <a:buChar char="»"/>
              <a:tabLst/>
              <a:defRPr sz="1600">
                <a:solidFill>
                  <a:schemeClr val="bg1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14A5A-C1A4-4EF3-9D27-0D9F89CE0E21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20501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numeru slajd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666CE-1994-4EAE-8D83-88321C27F566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03565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59FCD-8F6C-452E-B740-985A744E30E0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04826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779D0-4B52-4DFC-95C7-9FDF6245E3FC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84892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Kliknij ikonę, aby dodać obraz</a:t>
            </a:r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45039-E2DC-4646-A56D-E3747AE7E228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36577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EA374-DCB7-49BC-8386-A742833FAAFC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59694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BE774-638F-44CF-B06C-EC9AA44795D8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79279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grafika\niebieskie-logo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324600"/>
            <a:ext cx="5032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1403350" y="274638"/>
            <a:ext cx="7272338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1028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196975"/>
            <a:ext cx="8229600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468313" y="64484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ABABAB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F10F8A5-D87C-4ECE-A545-CBD3A4CF9618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  <p:pic>
        <p:nvPicPr>
          <p:cNvPr id="1030" name="Picture 6" descr="E:\grafika\GUS portal 2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13550"/>
            <a:ext cx="9144000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pole tekstowe 8"/>
          <p:cNvSpPr txBox="1">
            <a:spLocks noChangeArrowheads="1"/>
          </p:cNvSpPr>
          <p:nvPr/>
        </p:nvSpPr>
        <p:spPr bwMode="auto">
          <a:xfrm>
            <a:off x="5795963" y="6516688"/>
            <a:ext cx="237648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pl-PL" altLang="pl-PL" sz="1400">
                <a:solidFill>
                  <a:schemeClr val="accent2"/>
                </a:solidFill>
                <a:latin typeface="Calibri" panose="020F0502020204030204" pitchFamily="34" charset="0"/>
              </a:rPr>
              <a:t>System Edukacji Statystycznej</a:t>
            </a:r>
          </a:p>
        </p:txBody>
      </p:sp>
      <p:pic>
        <p:nvPicPr>
          <p:cNvPr id="1032" name="Picture 2" descr="C:\Users\Jankowskam\Desktop\us_logo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33375"/>
            <a:ext cx="7985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2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Calibri" panose="020F050202020403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Calibri" panose="020F050202020403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Calibri" panose="020F050202020403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Calibri" panose="020F050202020403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Calibri" panose="020F050202020403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Calibri" panose="020F050202020403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Calibri" panose="020F050202020403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sz="3200" kern="1200">
          <a:solidFill>
            <a:srgbClr val="5F5F5F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C9CC4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C9CC4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C9CC4"/>
        </a:buClr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C9CC4"/>
        </a:buClr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stat.gov.pl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at.gov.pl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mtClean="0"/>
              <a:t>Bank Danych Lokalnych – podstawowe informacje</a:t>
            </a:r>
            <a:endParaRPr lang="pl-PL" dirty="0"/>
          </a:p>
        </p:txBody>
      </p:sp>
      <p:sp>
        <p:nvSpPr>
          <p:cNvPr id="5" name="pole tekstowe 13"/>
          <p:cNvSpPr txBox="1">
            <a:spLocks noChangeArrowheads="1"/>
          </p:cNvSpPr>
          <p:nvPr/>
        </p:nvSpPr>
        <p:spPr bwMode="auto">
          <a:xfrm>
            <a:off x="1547664" y="620688"/>
            <a:ext cx="4392488" cy="400110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2000" dirty="0">
                <a:solidFill>
                  <a:schemeClr val="bg1"/>
                </a:solidFill>
                <a:latin typeface="Calibri" panose="020F0502020204030204" pitchFamily="34" charset="0"/>
              </a:rPr>
              <a:t>URZĄD STATYSTYCZNY W </a:t>
            </a:r>
            <a:r>
              <a:rPr lang="pl-PL" altLang="pl-PL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KRAKOWIE</a:t>
            </a:r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-22363" y="1417638"/>
            <a:ext cx="8766048" cy="4997152"/>
          </a:xfrm>
        </p:spPr>
        <p:txBody>
          <a:bodyPr>
            <a:normAutofit/>
          </a:bodyPr>
          <a:lstStyle/>
          <a:p>
            <a:pPr marL="896938" indent="-271463">
              <a:buFont typeface="Wingdings" panose="05000000000000000000" pitchFamily="2" charset="2"/>
              <a:buChar char="§"/>
            </a:pPr>
            <a:r>
              <a:rPr lang="pl-PL" sz="2800" dirty="0" smtClean="0"/>
              <a:t>Banki i bazy danych to wygodne narzędzia umożliwiające szybki dostęp do danych statystycznych za pośrednictwem strony internetowej Głównego Urzędu Statystycznego </a:t>
            </a:r>
            <a:r>
              <a:rPr lang="pl-PL" sz="2800" dirty="0" smtClean="0">
                <a:solidFill>
                  <a:srgbClr val="0070C0"/>
                </a:solidFill>
                <a:hlinkClick r:id="rId2"/>
              </a:rPr>
              <a:t>http://stat.gov.pl</a:t>
            </a:r>
            <a:r>
              <a:rPr lang="pl-PL" sz="2800" dirty="0" smtClean="0"/>
              <a:t>. </a:t>
            </a:r>
          </a:p>
          <a:p>
            <a:pPr marL="896938" indent="-271463">
              <a:buFont typeface="Wingdings" panose="05000000000000000000" pitchFamily="2" charset="2"/>
              <a:buChar char="§"/>
            </a:pPr>
            <a:r>
              <a:rPr lang="pl-PL" sz="2800" dirty="0" smtClean="0"/>
              <a:t>Umożliwiają one tworzenie zestawień danych odpowiadającym indywidualnym potrzebom użytkowników.  </a:t>
            </a:r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Banki i bazy danych GUS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Główny Urząd Statystyczny - Internet Explorer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8" r="17618" b="9779"/>
          <a:stretch/>
        </p:blipFill>
        <p:spPr>
          <a:xfrm>
            <a:off x="1187624" y="1196752"/>
            <a:ext cx="6797307" cy="5256584"/>
          </a:xfrm>
        </p:spPr>
      </p:pic>
      <p:sp>
        <p:nvSpPr>
          <p:cNvPr id="4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Banki i bazy danych GUS cd.</a:t>
            </a:r>
            <a:endParaRPr lang="pl-PL" dirty="0"/>
          </a:p>
        </p:txBody>
      </p:sp>
      <p:sp>
        <p:nvSpPr>
          <p:cNvPr id="6" name="Prostokąt zaokrąglony 5"/>
          <p:cNvSpPr/>
          <p:nvPr/>
        </p:nvSpPr>
        <p:spPr>
          <a:xfrm>
            <a:off x="1331640" y="2636912"/>
            <a:ext cx="1224136" cy="151216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zaokrąglony 6"/>
          <p:cNvSpPr/>
          <p:nvPr/>
        </p:nvSpPr>
        <p:spPr>
          <a:xfrm>
            <a:off x="4572001" y="1988840"/>
            <a:ext cx="1152128" cy="64807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y ze strzałką 8"/>
          <p:cNvCxnSpPr/>
          <p:nvPr/>
        </p:nvCxnSpPr>
        <p:spPr>
          <a:xfrm flipV="1">
            <a:off x="683568" y="3897052"/>
            <a:ext cx="791790" cy="93610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ze strzałką 10"/>
          <p:cNvCxnSpPr/>
          <p:nvPr/>
        </p:nvCxnSpPr>
        <p:spPr>
          <a:xfrm flipH="1" flipV="1">
            <a:off x="5508104" y="2564904"/>
            <a:ext cx="936104" cy="100811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0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-3836" y="1417638"/>
            <a:ext cx="8686800" cy="4525963"/>
          </a:xfrm>
        </p:spPr>
        <p:txBody>
          <a:bodyPr/>
          <a:lstStyle/>
          <a:p>
            <a:pPr marL="361950" indent="0">
              <a:buNone/>
            </a:pPr>
            <a:r>
              <a:rPr lang="pl-PL" sz="2800" dirty="0"/>
              <a:t>Podstawowe banki i bazy </a:t>
            </a:r>
            <a:r>
              <a:rPr lang="pl-PL" sz="2800" dirty="0" smtClean="0"/>
              <a:t>danych:</a:t>
            </a:r>
          </a:p>
          <a:p>
            <a:pPr marL="896938" indent="-271463">
              <a:buFont typeface="Wingdings" panose="05000000000000000000" pitchFamily="2" charset="2"/>
              <a:buChar char="§"/>
            </a:pPr>
            <a:r>
              <a:rPr lang="pl-PL" sz="2800" b="1" dirty="0" smtClean="0"/>
              <a:t>Bank </a:t>
            </a:r>
            <a:r>
              <a:rPr lang="pl-PL" sz="2800" b="1" dirty="0"/>
              <a:t>Danych </a:t>
            </a:r>
            <a:r>
              <a:rPr lang="pl-PL" sz="2800" b="1" dirty="0" smtClean="0"/>
              <a:t>Lokalnych</a:t>
            </a:r>
            <a:r>
              <a:rPr lang="pl-PL" sz="2800" dirty="0" smtClean="0"/>
              <a:t>,</a:t>
            </a:r>
          </a:p>
          <a:p>
            <a:pPr marL="896938" indent="-271463">
              <a:buFont typeface="Wingdings" panose="05000000000000000000" pitchFamily="2" charset="2"/>
              <a:buChar char="§"/>
            </a:pPr>
            <a:r>
              <a:rPr lang="pl-PL" sz="2800" dirty="0" smtClean="0"/>
              <a:t>Baza Demografia,</a:t>
            </a:r>
          </a:p>
          <a:p>
            <a:pPr marL="896938" indent="-271463">
              <a:buFont typeface="Wingdings" panose="05000000000000000000" pitchFamily="2" charset="2"/>
              <a:buChar char="§"/>
            </a:pPr>
            <a:r>
              <a:rPr lang="pl-PL" sz="2800" dirty="0" smtClean="0"/>
              <a:t>System Monitorowania Rozwoju STRATEG,</a:t>
            </a:r>
          </a:p>
          <a:p>
            <a:pPr marL="896938" indent="-271463">
              <a:buFont typeface="Wingdings" panose="05000000000000000000" pitchFamily="2" charset="2"/>
              <a:buChar char="§"/>
            </a:pPr>
            <a:r>
              <a:rPr lang="pl-PL" sz="2800" dirty="0" smtClean="0"/>
              <a:t>Portal </a:t>
            </a:r>
            <a:r>
              <a:rPr lang="pl-PL" sz="2800" dirty="0" err="1"/>
              <a:t>Geostatystyczny</a:t>
            </a:r>
            <a:r>
              <a:rPr lang="pl-PL" sz="2800" dirty="0"/>
              <a:t>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5" name="Tytuł 5"/>
          <p:cNvSpPr>
            <a:spLocks noGrp="1"/>
          </p:cNvSpPr>
          <p:nvPr>
            <p:ph type="title"/>
          </p:nvPr>
        </p:nvSpPr>
        <p:spPr>
          <a:xfrm>
            <a:off x="1403350" y="274638"/>
            <a:ext cx="7272338" cy="706437"/>
          </a:xfrm>
        </p:spPr>
        <p:txBody>
          <a:bodyPr/>
          <a:lstStyle/>
          <a:p>
            <a:r>
              <a:rPr lang="pl-PL" dirty="0" smtClean="0"/>
              <a:t>Banki i bazy danych GUS cd.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433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4287" r="1639" b="2852"/>
          <a:stretch/>
        </p:blipFill>
        <p:spPr>
          <a:xfrm>
            <a:off x="2695000" y="1340768"/>
            <a:ext cx="6449000" cy="4176464"/>
          </a:xfrm>
          <a:prstGeom prst="rect">
            <a:avLst/>
          </a:prstGeom>
        </p:spPr>
      </p:pic>
      <p:sp>
        <p:nvSpPr>
          <p:cNvPr id="16387" name="Symbol zastępczy tekstu 2"/>
          <p:cNvSpPr>
            <a:spLocks noGrp="1"/>
          </p:cNvSpPr>
          <p:nvPr>
            <p:ph type="body" sz="half" idx="4294967295"/>
          </p:nvPr>
        </p:nvSpPr>
        <p:spPr>
          <a:xfrm>
            <a:off x="0" y="2172220"/>
            <a:ext cx="2861733" cy="4929188"/>
          </a:xfrm>
          <a:ln>
            <a:headEnd/>
            <a:tailEnd/>
          </a:ln>
        </p:spPr>
        <p:txBody>
          <a:bodyPr>
            <a:normAutofit/>
          </a:bodyPr>
          <a:lstStyle/>
          <a:p>
            <a:pPr marL="355600" indent="0">
              <a:buNone/>
            </a:pPr>
            <a:r>
              <a:rPr lang="pl-PL" altLang="pl-PL" sz="2000" dirty="0">
                <a:solidFill>
                  <a:schemeClr val="tx1">
                    <a:lumMod val="75000"/>
                  </a:schemeClr>
                </a:solidFill>
              </a:rPr>
              <a:t>Do </a:t>
            </a:r>
            <a:r>
              <a:rPr lang="pl-PL" altLang="pl-PL" sz="2000" dirty="0" smtClean="0">
                <a:solidFill>
                  <a:schemeClr val="tx1">
                    <a:lumMod val="75000"/>
                  </a:schemeClr>
                </a:solidFill>
              </a:rPr>
              <a:t>Banku Danych Lokalnych</a:t>
            </a:r>
          </a:p>
          <a:p>
            <a:pPr marL="355600" indent="0">
              <a:buNone/>
            </a:pPr>
            <a:r>
              <a:rPr lang="pl-PL" altLang="pl-PL" sz="2000" dirty="0" smtClean="0">
                <a:solidFill>
                  <a:schemeClr val="tx1">
                    <a:lumMod val="75000"/>
                  </a:schemeClr>
                </a:solidFill>
              </a:rPr>
              <a:t>można </a:t>
            </a:r>
            <a:r>
              <a:rPr lang="pl-PL" altLang="pl-PL" sz="2000" dirty="0">
                <a:solidFill>
                  <a:schemeClr val="tx1">
                    <a:lumMod val="75000"/>
                  </a:schemeClr>
                </a:solidFill>
              </a:rPr>
              <a:t>się </a:t>
            </a:r>
            <a:r>
              <a:rPr lang="pl-PL" altLang="pl-PL" sz="2000" dirty="0" smtClean="0">
                <a:solidFill>
                  <a:schemeClr val="tx1">
                    <a:lumMod val="75000"/>
                  </a:schemeClr>
                </a:solidFill>
              </a:rPr>
              <a:t>dostać</a:t>
            </a:r>
          </a:p>
          <a:p>
            <a:pPr marL="355600" indent="0">
              <a:buNone/>
            </a:pPr>
            <a:r>
              <a:rPr lang="pl-PL" altLang="pl-PL" sz="2000" dirty="0" smtClean="0">
                <a:solidFill>
                  <a:schemeClr val="tx1">
                    <a:lumMod val="75000"/>
                  </a:schemeClr>
                </a:solidFill>
              </a:rPr>
              <a:t>poprzez </a:t>
            </a:r>
            <a:r>
              <a:rPr lang="pl-PL" altLang="pl-PL" sz="2000" dirty="0">
                <a:solidFill>
                  <a:schemeClr val="tx1">
                    <a:lumMod val="75000"/>
                  </a:schemeClr>
                </a:solidFill>
              </a:rPr>
              <a:t>stronę </a:t>
            </a:r>
            <a:endParaRPr lang="pl-PL" altLang="pl-PL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55600" indent="0">
              <a:buNone/>
            </a:pPr>
            <a:r>
              <a:rPr lang="pl-PL" altLang="pl-PL" sz="2000" dirty="0" smtClean="0">
                <a:solidFill>
                  <a:schemeClr val="tx1">
                    <a:lumMod val="75000"/>
                  </a:schemeClr>
                </a:solidFill>
              </a:rPr>
              <a:t>Głównego </a:t>
            </a:r>
            <a:r>
              <a:rPr lang="pl-PL" altLang="pl-PL" sz="2000" dirty="0">
                <a:solidFill>
                  <a:schemeClr val="tx1">
                    <a:lumMod val="75000"/>
                  </a:schemeClr>
                </a:solidFill>
              </a:rPr>
              <a:t>Urzędu </a:t>
            </a:r>
            <a:r>
              <a:rPr lang="pl-PL" altLang="pl-PL" sz="2000" dirty="0" smtClean="0">
                <a:solidFill>
                  <a:schemeClr val="tx1">
                    <a:lumMod val="75000"/>
                  </a:schemeClr>
                </a:solidFill>
              </a:rPr>
              <a:t>Statystycznego:</a:t>
            </a:r>
          </a:p>
          <a:p>
            <a:pPr marL="355600" indent="0">
              <a:buNone/>
            </a:pPr>
            <a:r>
              <a:rPr lang="pl-PL" altLang="pl-PL" sz="2000" dirty="0" smtClean="0">
                <a:solidFill>
                  <a:schemeClr val="accent3">
                    <a:lumMod val="50000"/>
                  </a:schemeClr>
                </a:solidFill>
                <a:hlinkClick r:id="rId4"/>
              </a:rPr>
              <a:t>http://stat.gov.pl</a:t>
            </a:r>
            <a:endParaRPr lang="pl-PL" altLang="pl-PL" sz="20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Podstawowe informacje na temat BDL</a:t>
            </a:r>
            <a:r>
              <a:rPr lang="pl-PL" dirty="0">
                <a:solidFill>
                  <a:srgbClr val="2C9CC4"/>
                </a:solidFill>
              </a:rPr>
              <a:t/>
            </a:r>
            <a:br>
              <a:rPr lang="pl-PL" dirty="0">
                <a:solidFill>
                  <a:srgbClr val="2C9CC4"/>
                </a:solidFill>
              </a:rPr>
            </a:br>
            <a:endParaRPr lang="pl-PL" dirty="0"/>
          </a:p>
        </p:txBody>
      </p:sp>
      <p:cxnSp>
        <p:nvCxnSpPr>
          <p:cNvPr id="5" name="Łącznik prosty ze strzałką 4"/>
          <p:cNvCxnSpPr/>
          <p:nvPr/>
        </p:nvCxnSpPr>
        <p:spPr>
          <a:xfrm flipH="1" flipV="1">
            <a:off x="3934096" y="3060799"/>
            <a:ext cx="1379180" cy="73640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rostokąt zaokrąglony 5"/>
          <p:cNvSpPr/>
          <p:nvPr/>
        </p:nvSpPr>
        <p:spPr>
          <a:xfrm>
            <a:off x="2933741" y="2924944"/>
            <a:ext cx="990187" cy="14401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291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-17326" y="1417638"/>
            <a:ext cx="8766048" cy="5141168"/>
          </a:xfrm>
        </p:spPr>
        <p:txBody>
          <a:bodyPr/>
          <a:lstStyle/>
          <a:p>
            <a:pPr marL="361950" indent="0">
              <a:buNone/>
            </a:pPr>
            <a:r>
              <a:rPr lang="pl-PL" sz="2800" dirty="0" smtClean="0"/>
              <a:t>Bank Danych Lokalnych:</a:t>
            </a:r>
          </a:p>
          <a:p>
            <a:pPr marL="896938" indent="-271463">
              <a:buFont typeface="Wingdings" panose="05000000000000000000" pitchFamily="2" charset="2"/>
              <a:buChar char="§"/>
            </a:pPr>
            <a:r>
              <a:rPr lang="pl-PL" sz="2800" dirty="0" smtClean="0"/>
              <a:t>największy w Polsce uporządkowany zbiór informacji o sytuacji społeczno - gospodarczej, demograficznej </a:t>
            </a:r>
            <a:br>
              <a:rPr lang="pl-PL" sz="2800" dirty="0" smtClean="0"/>
            </a:br>
            <a:r>
              <a:rPr lang="pl-PL" sz="2800" dirty="0" smtClean="0"/>
              <a:t>i stanie środowiska,</a:t>
            </a:r>
          </a:p>
          <a:p>
            <a:pPr marL="896938" indent="-271463">
              <a:buFont typeface="Wingdings" panose="05000000000000000000" pitchFamily="2" charset="2"/>
              <a:buChar char="§"/>
            </a:pPr>
            <a:r>
              <a:rPr lang="pl-PL" sz="2800" dirty="0" smtClean="0"/>
              <a:t>opisuje regiony, województwa, podregiony, powiaty </a:t>
            </a:r>
            <a:br>
              <a:rPr lang="pl-PL" sz="2800" dirty="0" smtClean="0"/>
            </a:br>
            <a:r>
              <a:rPr lang="pl-PL" sz="2800" dirty="0" smtClean="0"/>
              <a:t>i gminy,</a:t>
            </a:r>
          </a:p>
          <a:p>
            <a:pPr marL="896938" indent="-271463">
              <a:buFont typeface="Wingdings" panose="05000000000000000000" pitchFamily="2" charset="2"/>
              <a:buChar char="§"/>
            </a:pPr>
            <a:r>
              <a:rPr lang="pl-PL" sz="2800" dirty="0" smtClean="0"/>
              <a:t>oferuje dane roczne od 1995 r. oraz dane kwartalne </a:t>
            </a:r>
            <a:br>
              <a:rPr lang="pl-PL" sz="2800" dirty="0" smtClean="0"/>
            </a:br>
            <a:r>
              <a:rPr lang="pl-PL" sz="2800" dirty="0" smtClean="0"/>
              <a:t>i miesięczne od 2005 r.</a:t>
            </a:r>
          </a:p>
          <a:p>
            <a:pPr lvl="1">
              <a:buClr>
                <a:srgbClr val="CC6600"/>
              </a:buClr>
              <a:buNone/>
            </a:pPr>
            <a:endParaRPr lang="pl-PL" sz="2200" b="1" dirty="0" smtClean="0"/>
          </a:p>
          <a:p>
            <a:pPr lvl="1">
              <a:buClr>
                <a:srgbClr val="CC6600"/>
              </a:buClr>
              <a:buFont typeface="Wingdings" pitchFamily="2" charset="2"/>
              <a:buChar char="ü"/>
            </a:pPr>
            <a:endParaRPr lang="pl-PL" sz="2000" dirty="0" smtClean="0"/>
          </a:p>
          <a:p>
            <a:pPr lvl="1">
              <a:buClr>
                <a:srgbClr val="CC6600"/>
              </a:buClr>
              <a:buFont typeface="Wingdings" pitchFamily="2" charset="2"/>
              <a:buChar char="ü"/>
            </a:pPr>
            <a:endParaRPr lang="pl-PL" sz="2000" dirty="0" smtClean="0"/>
          </a:p>
          <a:p>
            <a:pPr lvl="1"/>
            <a:endParaRPr lang="pl-PL" sz="2000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Podstawowe informacje cd.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-1738" y="1417638"/>
            <a:ext cx="8390162" cy="4351338"/>
          </a:xfrm>
        </p:spPr>
        <p:txBody>
          <a:bodyPr/>
          <a:lstStyle/>
          <a:p>
            <a:pPr marL="361950" indent="0">
              <a:buNone/>
            </a:pPr>
            <a:r>
              <a:rPr lang="pl-PL" sz="2800" dirty="0"/>
              <a:t>Cele </a:t>
            </a:r>
            <a:r>
              <a:rPr lang="pl-PL" sz="2800" dirty="0" smtClean="0"/>
              <a:t>BDL:</a:t>
            </a:r>
          </a:p>
          <a:p>
            <a:pPr marL="896938" indent="-271463">
              <a:buFont typeface="Wingdings" panose="05000000000000000000" pitchFamily="2" charset="2"/>
              <a:buChar char="§"/>
            </a:pPr>
            <a:r>
              <a:rPr lang="pl-PL" sz="2800" dirty="0" smtClean="0"/>
              <a:t>zapewnienie </a:t>
            </a:r>
            <a:r>
              <a:rPr lang="pl-PL" sz="2800" dirty="0"/>
              <a:t>stałego i przyjaznego </a:t>
            </a:r>
            <a:br>
              <a:rPr lang="pl-PL" sz="2800" dirty="0"/>
            </a:br>
            <a:r>
              <a:rPr lang="pl-PL" sz="2800" dirty="0" smtClean="0"/>
              <a:t>dla </a:t>
            </a:r>
            <a:r>
              <a:rPr lang="pl-PL" sz="2800" dirty="0"/>
              <a:t>korzystających dostępu do aktualnych informacji </a:t>
            </a:r>
            <a:r>
              <a:rPr lang="pl-PL" sz="2800" dirty="0" smtClean="0"/>
              <a:t>statystycznych,</a:t>
            </a:r>
          </a:p>
          <a:p>
            <a:pPr marL="896938" indent="-271463">
              <a:buFont typeface="Wingdings" panose="05000000000000000000" pitchFamily="2" charset="2"/>
              <a:buChar char="§"/>
            </a:pPr>
            <a:r>
              <a:rPr lang="pl-PL" sz="2800" dirty="0" smtClean="0"/>
              <a:t>pomoc </a:t>
            </a:r>
            <a:r>
              <a:rPr lang="pl-PL" sz="2800" dirty="0"/>
              <a:t>w prowadzeniu wielowymiarowych </a:t>
            </a: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2800" dirty="0" smtClean="0"/>
              <a:t>analiz </a:t>
            </a:r>
            <a:r>
              <a:rPr lang="pl-PL" sz="2800" dirty="0"/>
              <a:t>statystycznych </a:t>
            </a:r>
            <a:r>
              <a:rPr lang="pl-PL" sz="2800" dirty="0" smtClean="0"/>
              <a:t>w </a:t>
            </a:r>
            <a:r>
              <a:rPr lang="pl-PL" sz="2800" dirty="0"/>
              <a:t>układach regionalnych </a:t>
            </a: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2800" dirty="0" smtClean="0"/>
              <a:t>i </a:t>
            </a:r>
            <a:r>
              <a:rPr lang="pl-PL" sz="2800" dirty="0"/>
              <a:t>lokalnych.</a:t>
            </a:r>
          </a:p>
          <a:p>
            <a:endParaRPr lang="pl-PL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Podstawowe informacje cd.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3072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484784"/>
            <a:ext cx="8153400" cy="5141168"/>
          </a:xfrm>
        </p:spPr>
        <p:txBody>
          <a:bodyPr/>
          <a:lstStyle/>
          <a:p>
            <a:pPr marL="361950" indent="0">
              <a:buNone/>
            </a:pPr>
            <a:r>
              <a:rPr lang="pl-PL" sz="2800" dirty="0" smtClean="0"/>
              <a:t>Podstawowe funkcjonalności BDL: </a:t>
            </a:r>
          </a:p>
          <a:p>
            <a:pPr marL="896938" indent="-271463">
              <a:buFont typeface="Wingdings" panose="05000000000000000000" pitchFamily="2" charset="2"/>
              <a:buChar char="§"/>
            </a:pPr>
            <a:r>
              <a:rPr lang="pl-PL" sz="2400" dirty="0" smtClean="0"/>
              <a:t>dostarcza dane z określonej dziedziny statystycznej </a:t>
            </a:r>
            <a:br>
              <a:rPr lang="pl-PL" sz="2400" dirty="0" smtClean="0"/>
            </a:br>
            <a:r>
              <a:rPr lang="pl-PL" sz="2400" dirty="0" smtClean="0"/>
              <a:t>w wieloletnim szeregu czasowym, </a:t>
            </a:r>
          </a:p>
          <a:p>
            <a:pPr marL="896938" indent="-271463">
              <a:buFont typeface="Wingdings" panose="05000000000000000000" pitchFamily="2" charset="2"/>
              <a:buChar char="§"/>
            </a:pPr>
            <a:r>
              <a:rPr lang="pl-PL" sz="2400" dirty="0" smtClean="0"/>
              <a:t>umożliwia generowanie danych z wielu dziedzin </a:t>
            </a:r>
            <a:br>
              <a:rPr lang="pl-PL" sz="2400" dirty="0" smtClean="0"/>
            </a:br>
            <a:r>
              <a:rPr lang="pl-PL" sz="2400" dirty="0" smtClean="0"/>
              <a:t>dla wybranej jednostki podziału administracyjnego </a:t>
            </a:r>
            <a:br>
              <a:rPr lang="pl-PL" sz="2400" dirty="0" smtClean="0"/>
            </a:br>
            <a:r>
              <a:rPr lang="pl-PL" sz="2400" dirty="0" smtClean="0"/>
              <a:t>kraju, </a:t>
            </a:r>
            <a:endParaRPr lang="pl-PL" sz="2400" b="1" dirty="0"/>
          </a:p>
          <a:p>
            <a:pPr marL="896938" indent="-271463">
              <a:buFont typeface="Wingdings" panose="05000000000000000000" pitchFamily="2" charset="2"/>
              <a:buChar char="§"/>
            </a:pPr>
            <a:r>
              <a:rPr lang="pl-PL" sz="2400" dirty="0" smtClean="0"/>
              <a:t>oferuje gotowe zestawienia: portret terytorium,</a:t>
            </a:r>
          </a:p>
          <a:p>
            <a:pPr marL="896938" indent="-271463">
              <a:buFont typeface="Wingdings" panose="05000000000000000000" pitchFamily="2" charset="2"/>
              <a:buChar char="§"/>
            </a:pPr>
            <a:r>
              <a:rPr lang="pl-PL" sz="2400" dirty="0"/>
              <a:t>dostarcza informacje o nowych i </a:t>
            </a:r>
            <a:r>
              <a:rPr lang="pl-PL" sz="2400" dirty="0" smtClean="0"/>
              <a:t>niekontynuowanych </a:t>
            </a:r>
            <a:r>
              <a:rPr lang="pl-PL" sz="2400" dirty="0"/>
              <a:t>danych,</a:t>
            </a:r>
            <a:r>
              <a:rPr lang="pl-PL" sz="2400" b="1" dirty="0"/>
              <a:t> </a:t>
            </a:r>
            <a:r>
              <a:rPr lang="pl-PL" sz="2400" dirty="0"/>
              <a:t>o stanie zasilenia Banku oraz terminarz aktualizacji,</a:t>
            </a:r>
            <a:endParaRPr lang="pl-PL" sz="2400" b="1" dirty="0"/>
          </a:p>
          <a:p>
            <a:pPr marL="896938" indent="-271463">
              <a:buFont typeface="Wingdings" panose="05000000000000000000" pitchFamily="2" charset="2"/>
              <a:buChar char="§"/>
            </a:pPr>
            <a:r>
              <a:rPr lang="pl-PL" sz="2400" dirty="0" smtClean="0"/>
              <a:t>zawiera słownik pojęć oraz zakładkę </a:t>
            </a:r>
            <a:r>
              <a:rPr lang="pl-PL" sz="2400" dirty="0"/>
              <a:t>Metadane</a:t>
            </a:r>
            <a:r>
              <a:rPr lang="pl-PL" sz="2400" b="1" dirty="0"/>
              <a:t>.</a:t>
            </a:r>
          </a:p>
          <a:p>
            <a:pPr marL="896938" indent="-271463">
              <a:buFont typeface="Wingdings" panose="05000000000000000000" pitchFamily="2" charset="2"/>
              <a:buChar char="§"/>
            </a:pPr>
            <a:endParaRPr lang="pl-PL" sz="2400" dirty="0" smtClean="0"/>
          </a:p>
          <a:p>
            <a:pPr marL="457200" lvl="1" indent="0">
              <a:buClr>
                <a:srgbClr val="CC6600"/>
              </a:buClr>
              <a:buNone/>
            </a:pPr>
            <a:endParaRPr lang="pl-PL" sz="2000" dirty="0" smtClean="0"/>
          </a:p>
          <a:p>
            <a:pPr marL="457200" lvl="1" indent="0">
              <a:buClr>
                <a:srgbClr val="CC6600"/>
              </a:buClr>
              <a:buNone/>
            </a:pPr>
            <a:endParaRPr lang="pl-PL" sz="2000" dirty="0" smtClean="0"/>
          </a:p>
          <a:p>
            <a:pPr lvl="1"/>
            <a:endParaRPr lang="pl-PL" sz="200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Przekrój informacji znajdujących się </a:t>
            </a:r>
            <a:br>
              <a:rPr lang="pl-PL" dirty="0" smtClean="0"/>
            </a:br>
            <a:r>
              <a:rPr lang="pl-PL" dirty="0" smtClean="0"/>
              <a:t>w BDL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496" y="1268760"/>
            <a:ext cx="5076056" cy="4900634"/>
          </a:xfrm>
        </p:spPr>
        <p:txBody>
          <a:bodyPr/>
          <a:lstStyle/>
          <a:p>
            <a:pPr marL="361950" indent="0">
              <a:buNone/>
            </a:pPr>
            <a:r>
              <a:rPr lang="pl-PL" sz="2600" dirty="0" smtClean="0"/>
              <a:t>Zasadą przy prezentacji        danych w zbiorach BDL jest udostępnianie informacji </a:t>
            </a:r>
            <a:br>
              <a:rPr lang="pl-PL" sz="2600" dirty="0" smtClean="0"/>
            </a:br>
            <a:r>
              <a:rPr lang="pl-PL" sz="2600" dirty="0" smtClean="0"/>
              <a:t>na możliwe najniższym     poziomie.</a:t>
            </a:r>
          </a:p>
          <a:p>
            <a:pPr marL="361950" indent="0">
              <a:buNone/>
            </a:pPr>
            <a:r>
              <a:rPr lang="pl-PL" sz="2600" dirty="0" smtClean="0"/>
              <a:t>Poziom dostępności danych wynika z metodologii danego badania lub możliwości prezentacji danych zgodnie </a:t>
            </a:r>
          </a:p>
          <a:p>
            <a:pPr marL="361950" indent="0">
              <a:buNone/>
            </a:pPr>
            <a:r>
              <a:rPr lang="pl-PL" sz="2600" dirty="0" smtClean="0"/>
              <a:t>z wymogami zachowania tajemnicy statystycznej.</a:t>
            </a:r>
          </a:p>
          <a:p>
            <a:pPr>
              <a:buNone/>
            </a:pPr>
            <a:endParaRPr lang="pl-PL" sz="2600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Przekrój informacji cd.</a:t>
            </a:r>
            <a:endParaRPr lang="pl-PL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1254906"/>
            <a:ext cx="4647748" cy="4914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Przekrój informacji cd.</a:t>
            </a:r>
            <a:endParaRPr lang="pl-PL" dirty="0"/>
          </a:p>
        </p:txBody>
      </p:sp>
      <p:sp>
        <p:nvSpPr>
          <p:cNvPr id="11" name="Symbol zastępczy zawartości 10"/>
          <p:cNvSpPr>
            <a:spLocks noGrp="1"/>
          </p:cNvSpPr>
          <p:nvPr>
            <p:ph idx="1"/>
          </p:nvPr>
        </p:nvSpPr>
        <p:spPr>
          <a:xfrm>
            <a:off x="0" y="1556792"/>
            <a:ext cx="8532440" cy="952515"/>
          </a:xfrm>
        </p:spPr>
        <p:txBody>
          <a:bodyPr/>
          <a:lstStyle/>
          <a:p>
            <a:pPr marL="361950"/>
            <a:r>
              <a:rPr lang="pl-PL" sz="2400" dirty="0" smtClean="0"/>
              <a:t>Nomenklatura Jednostek Terytorialnych do Celów Statystycznych (NTS)</a:t>
            </a:r>
            <a:endParaRPr lang="pl-PL" sz="2400" dirty="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971505517"/>
              </p:ext>
            </p:extLst>
          </p:nvPr>
        </p:nvGraphicFramePr>
        <p:xfrm>
          <a:off x="2915816" y="2348880"/>
          <a:ext cx="2808312" cy="3950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309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03350" y="274638"/>
            <a:ext cx="7777162" cy="706437"/>
          </a:xfrm>
        </p:spPr>
        <p:txBody>
          <a:bodyPr/>
          <a:lstStyle/>
          <a:p>
            <a:r>
              <a:rPr lang="pl-PL" sz="3300" dirty="0" smtClean="0"/>
              <a:t>Poprzednia wersja Banku Danych Lokalnych</a:t>
            </a:r>
            <a:endParaRPr lang="pl-PL" sz="33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65" y="1068685"/>
            <a:ext cx="8874669" cy="516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39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Nowa wersja BDL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57" y="1196975"/>
            <a:ext cx="9040886" cy="509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72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Nowa wersja BDL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37" y="1241319"/>
            <a:ext cx="8935126" cy="502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55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Nowa wersja BDL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89" y="1195960"/>
            <a:ext cx="8980622" cy="504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26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Nowa wersja BDL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68" y="1207726"/>
            <a:ext cx="8981063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69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Nowa wersja BDL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14" y="1196974"/>
            <a:ext cx="8951465" cy="504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23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Nowa wersja BDL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74" y="1193121"/>
            <a:ext cx="8930651" cy="504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00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Nowa wersja BDL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74" y="1196975"/>
            <a:ext cx="8963451" cy="504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98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Nowa wersja BDL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53" y="1175879"/>
            <a:ext cx="8961693" cy="502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22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Nowa wersja BDL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25" y="1196975"/>
            <a:ext cx="8917349" cy="502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16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Nowa wersja BDL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91192"/>
            <a:ext cx="8958534" cy="503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28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Nowa wersja BDL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96975"/>
            <a:ext cx="8930651" cy="504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53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Nowa wersja BDL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3" y="1196975"/>
            <a:ext cx="8865093" cy="499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23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Nowa wersja BDL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95" y="1175272"/>
            <a:ext cx="8912809" cy="502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16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Nowa wersja BDL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9" y="1224857"/>
            <a:ext cx="8971762" cy="501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45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19" y="1175856"/>
            <a:ext cx="8979961" cy="506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31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04" y="1213367"/>
            <a:ext cx="8974215" cy="502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87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259768"/>
            <a:ext cx="8924424" cy="501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58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21" y="1268528"/>
            <a:ext cx="8911158" cy="498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99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217284"/>
            <a:ext cx="8945552" cy="503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70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210447"/>
            <a:ext cx="8921217" cy="502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2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93526"/>
            <a:ext cx="8947774" cy="503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63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2463" y="495300"/>
            <a:ext cx="10448925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53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95" y="1268759"/>
            <a:ext cx="8904566" cy="50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32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79" y="1196975"/>
            <a:ext cx="8976011" cy="504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43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32" y="1196975"/>
            <a:ext cx="8992376" cy="504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34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14" y="1268760"/>
            <a:ext cx="8950997" cy="502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9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286363"/>
            <a:ext cx="8866459" cy="499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8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05" y="1196975"/>
            <a:ext cx="8932509" cy="504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16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253219"/>
            <a:ext cx="8898610" cy="500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04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6" y="1210768"/>
            <a:ext cx="8973407" cy="507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38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96" y="1210767"/>
            <a:ext cx="8990608" cy="504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22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33" y="1196975"/>
            <a:ext cx="8998126" cy="504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92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UKACJA STATYSTYCZNA szablon prezentacji">
  <a:themeElements>
    <a:clrScheme name="Edukacja Statystyczna">
      <a:dk1>
        <a:srgbClr val="7F7F7F"/>
      </a:dk1>
      <a:lt1>
        <a:srgbClr val="FFFFFF"/>
      </a:lt1>
      <a:dk2>
        <a:srgbClr val="1F497D"/>
      </a:dk2>
      <a:lt2>
        <a:srgbClr val="54BBA8"/>
      </a:lt2>
      <a:accent1>
        <a:srgbClr val="823151"/>
      </a:accent1>
      <a:accent2>
        <a:srgbClr val="2C9CC4"/>
      </a:accent2>
      <a:accent3>
        <a:srgbClr val="D4741E"/>
      </a:accent3>
      <a:accent4>
        <a:srgbClr val="2D79AA"/>
      </a:accent4>
      <a:accent5>
        <a:srgbClr val="C53F57"/>
      </a:accent5>
      <a:accent6>
        <a:srgbClr val="8FB15D"/>
      </a:accent6>
      <a:hlink>
        <a:srgbClr val="2C9CC4"/>
      </a:hlink>
      <a:folHlink>
        <a:srgbClr val="2D79AA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EDUKACJA STATYSTYCZNA szablon prezentacji</Template>
  <TotalTime>1306</TotalTime>
  <Words>268</Words>
  <Application>Microsoft Office PowerPoint</Application>
  <PresentationFormat>Pokaz na ekranie (4:3)</PresentationFormat>
  <Paragraphs>71</Paragraphs>
  <Slides>43</Slides>
  <Notes>5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43</vt:i4>
      </vt:variant>
    </vt:vector>
  </HeadingPairs>
  <TitlesOfParts>
    <vt:vector size="47" baseType="lpstr">
      <vt:lpstr>Arial</vt:lpstr>
      <vt:lpstr>Calibri</vt:lpstr>
      <vt:lpstr>Wingdings</vt:lpstr>
      <vt:lpstr>EDUKACJA STATYSTYCZNA szablon prezentacji</vt:lpstr>
      <vt:lpstr>Bank Danych Lokalnych – podstawowe informacje</vt:lpstr>
      <vt:lpstr>Banki i bazy danych GUS</vt:lpstr>
      <vt:lpstr>Banki i bazy danych GUS cd.</vt:lpstr>
      <vt:lpstr>Banki i bazy danych GUS cd.</vt:lpstr>
      <vt:lpstr>Podstawowe informacje na temat BDL </vt:lpstr>
      <vt:lpstr>Podstawowe informacje cd.</vt:lpstr>
      <vt:lpstr>Podstawowe informacje cd.</vt:lpstr>
      <vt:lpstr>Przekrój informacji znajdujących się  w BDL</vt:lpstr>
      <vt:lpstr>Przekrój informacji cd.</vt:lpstr>
      <vt:lpstr>Przekrój informacji cd.</vt:lpstr>
      <vt:lpstr>Poprzednia wersja Banku Danych Lokalnych</vt:lpstr>
      <vt:lpstr>Nowa wersja BDL</vt:lpstr>
      <vt:lpstr>Nowa wersja BDL</vt:lpstr>
      <vt:lpstr>Nowa wersja BDL</vt:lpstr>
      <vt:lpstr>Nowa wersja BDL</vt:lpstr>
      <vt:lpstr>Nowa wersja BDL</vt:lpstr>
      <vt:lpstr>Nowa wersja BDL</vt:lpstr>
      <vt:lpstr>Nowa wersja BDL</vt:lpstr>
      <vt:lpstr>Nowa wersja BDL</vt:lpstr>
      <vt:lpstr>Nowa wersja BDL</vt:lpstr>
      <vt:lpstr>Nowa wersja BDL</vt:lpstr>
      <vt:lpstr>Nowa wersja BDL</vt:lpstr>
      <vt:lpstr>Nowa wersja BDL</vt:lpstr>
      <vt:lpstr>Nowa wersja BDL</vt:lpstr>
      <vt:lpstr>Nowa wersja BDL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GUS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kilanm</dc:creator>
  <cp:lastModifiedBy>Piwowarczyk Małgorzata</cp:lastModifiedBy>
  <cp:revision>208</cp:revision>
  <dcterms:created xsi:type="dcterms:W3CDTF">2012-11-23T11:03:03Z</dcterms:created>
  <dcterms:modified xsi:type="dcterms:W3CDTF">2016-05-11T12:59:53Z</dcterms:modified>
</cp:coreProperties>
</file>