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0" r:id="rId3"/>
    <p:sldId id="261" r:id="rId4"/>
    <p:sldId id="263" r:id="rId5"/>
    <p:sldId id="264" r:id="rId6"/>
    <p:sldId id="269" r:id="rId7"/>
    <p:sldId id="266" r:id="rId8"/>
    <p:sldId id="283" r:id="rId9"/>
    <p:sldId id="267" r:id="rId10"/>
    <p:sldId id="282" r:id="rId11"/>
    <p:sldId id="271" r:id="rId12"/>
    <p:sldId id="272" r:id="rId13"/>
    <p:sldId id="273" r:id="rId14"/>
    <p:sldId id="274" r:id="rId15"/>
    <p:sldId id="275" r:id="rId16"/>
    <p:sldId id="277" r:id="rId17"/>
    <p:sldId id="279" r:id="rId18"/>
    <p:sldId id="280" r:id="rId19"/>
    <p:sldId id="281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alaszekm" initials="w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BF3"/>
    <a:srgbClr val="C0B3D1"/>
    <a:srgbClr val="9780B2"/>
    <a:srgbClr val="A794BE"/>
    <a:srgbClr val="F2E6F0"/>
    <a:srgbClr val="DBD2E4"/>
    <a:srgbClr val="856005"/>
    <a:srgbClr val="F2D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068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tiff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tiff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gif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gif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tiff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tiff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tiff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tiff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tiff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gif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gif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tiff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tif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tiff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5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r>
            <a:rPr lang="pl-PL" sz="2400" b="1" dirty="0" smtClean="0">
              <a:latin typeface="Times New Roman" pitchFamily="18" charset="0"/>
              <a:cs typeface="Times New Roman" pitchFamily="18" charset="0"/>
            </a:rPr>
            <a:t>Powstanie pierwszej instytucji statystycznej </a:t>
          </a:r>
        </a:p>
        <a:p>
          <a:r>
            <a:rPr lang="pl-PL" sz="2400" b="1" dirty="0" smtClean="0">
              <a:latin typeface="Times New Roman" pitchFamily="18" charset="0"/>
              <a:cs typeface="Times New Roman" pitchFamily="18" charset="0"/>
            </a:rPr>
            <a:t>w Polsce </a:t>
          </a:r>
          <a:endParaRPr lang="pl-PL" sz="2400" b="1" dirty="0">
            <a:latin typeface="Times New Roman" pitchFamily="18" charset="0"/>
            <a:cs typeface="Times New Roman" pitchFamily="18" charset="0"/>
          </a:endParaRPr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83B9A341-3AE0-4A2F-A74E-75BCF0DEEF5D}">
      <dgm:prSet phldrT="[Tekst]" custT="1"/>
      <dgm:spPr/>
      <dgm:t>
        <a:bodyPr/>
        <a:lstStyle/>
        <a:p>
          <a:pPr algn="l"/>
          <a:r>
            <a:rPr lang="pl-PL" sz="1800" dirty="0">
              <a:latin typeface="Times New Roman" pitchFamily="18" charset="0"/>
              <a:cs typeface="Times New Roman" pitchFamily="18" charset="0"/>
            </a:rPr>
            <a:t>W Krakowie, w 1882r. powstała pierwsza Komisja Statystyczna w kraju (w obrębie współczesnych granic), a zaraz potem w 1884r. Miejskie Biuro Statystyczne.</a:t>
          </a:r>
        </a:p>
      </dgm:t>
    </dgm:pt>
    <dgm:pt modelId="{F71646A9-287F-429D-BBA1-0E73F57714A4}" type="sibTrans" cxnId="{87D25864-DF0A-4110-92B7-4AA1C4CFBC92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53ACEEF0-228C-4AB1-82F5-6916F21664AA}" type="parTrans" cxnId="{87D25864-DF0A-4110-92B7-4AA1C4CFBC92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775DCE83-445F-40EE-B279-20A556EB44C7}">
      <dgm:prSet phldrT="[Tekst]" custT="1"/>
      <dgm:spPr/>
      <dgm:t>
        <a:bodyPr/>
        <a:lstStyle/>
        <a:p>
          <a:pPr algn="l"/>
          <a:r>
            <a:rPr lang="pl-PL" sz="1800" dirty="0" smtClean="0">
              <a:latin typeface="Times New Roman" pitchFamily="18" charset="0"/>
              <a:cs typeface="Times New Roman" pitchFamily="18" charset="0"/>
            </a:rPr>
            <a:t>Głównymi zadaniami Miejskiego Biura Statystycznego było zbieranie i dostarczanie danych statystycznych zgodnie z zapotrzebowaniem Komisji Statystycznej, przeprowadzanie spisów i współpraca z innymi biurami statystycznymi w kraju i zagranicą. </a:t>
          </a:r>
          <a:endParaRPr lang="pl-PL" sz="1800" dirty="0">
            <a:latin typeface="Times New Roman" pitchFamily="18" charset="0"/>
            <a:cs typeface="Times New Roman" pitchFamily="18" charset="0"/>
          </a:endParaRPr>
        </a:p>
      </dgm:t>
    </dgm:pt>
    <dgm:pt modelId="{643397FB-9730-4136-A376-53F9894C881F}" type="parTrans" cxnId="{82E782F5-1A2C-4671-BF4E-E24305DCF0A5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F0E9B4D7-1A4E-40C3-92BA-1FB85C2CC24A}" type="sibTrans" cxnId="{82E782F5-1A2C-4671-BF4E-E24305DCF0A5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42A7511C-FBE1-405A-B3CD-FD475B524784}">
      <dgm:prSet phldrT="[Tekst]" custT="1"/>
      <dgm:spPr/>
      <dgm:t>
        <a:bodyPr/>
        <a:lstStyle/>
        <a:p>
          <a:pPr algn="l"/>
          <a:r>
            <a:rPr lang="pl-PL" sz="1800" dirty="0" smtClean="0">
              <a:latin typeface="Times New Roman" pitchFamily="18" charset="0"/>
              <a:cs typeface="Times New Roman" pitchFamily="18" charset="0"/>
            </a:rPr>
            <a:t>Pierwszym dyrektorem krakowskiej placówki statystyki publicznej został prof. Uniwersytetu Jagiellońskiego Józef Kleczyński, podkreślając zarazem naukowe powiązania Miejskiego Biura Statystycznego</a:t>
          </a:r>
          <a:endParaRPr lang="pl-PL" sz="1800" dirty="0">
            <a:latin typeface="Times New Roman" pitchFamily="18" charset="0"/>
            <a:cs typeface="Times New Roman" pitchFamily="18" charset="0"/>
          </a:endParaRPr>
        </a:p>
      </dgm:t>
    </dgm:pt>
    <dgm:pt modelId="{C85D89F0-F4F9-4AA0-862F-A5A29DFD4C31}" type="parTrans" cxnId="{CAB57336-1363-40E3-8B8C-983A813629FB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A6CE5808-0049-4DE7-86A9-A41FAB19DACF}" type="sibTrans" cxnId="{CAB57336-1363-40E3-8B8C-983A813629FB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B0784C5F-29DA-4AAA-9D5C-B77482712EE1}" type="pres">
      <dgm:prSet presAssocID="{2B72919F-B77B-4F72-9EA8-65B5E1A7BB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4C2A3FA-B11B-4F08-99CF-8AFD21155506}" type="pres">
      <dgm:prSet presAssocID="{623D1416-F5FF-4049-B30B-8F599263C67E}" presName="linNode" presStyleCnt="0"/>
      <dgm:spPr/>
    </dgm:pt>
    <dgm:pt modelId="{05F7F679-DC4E-460A-921A-9612E4A55A62}" type="pres">
      <dgm:prSet presAssocID="{623D1416-F5FF-4049-B30B-8F599263C67E}" presName="parentText" presStyleLbl="node1" presStyleIdx="0" presStyleCnt="1" custScaleY="10009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BB9EE2A-54C4-44EB-91DC-4B0E23C2919D}" type="pres">
      <dgm:prSet presAssocID="{623D1416-F5FF-4049-B30B-8F599263C67E}" presName="descendantText" presStyleLbl="alignAccFollowNode1" presStyleIdx="0" presStyleCnt="1" custScaleX="97052" custScaleY="10881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A5E4899-24CE-44B7-BBDE-2D6EA4C35BB0}" type="presOf" srcId="{623D1416-F5FF-4049-B30B-8F599263C67E}" destId="{05F7F679-DC4E-460A-921A-9612E4A55A62}" srcOrd="0" destOrd="0" presId="urn:microsoft.com/office/officeart/2005/8/layout/vList5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9B3B8649-D37E-41BA-A24A-AA49445BB90A}" type="presOf" srcId="{42A7511C-FBE1-405A-B3CD-FD475B524784}" destId="{3BB9EE2A-54C4-44EB-91DC-4B0E23C2919D}" srcOrd="0" destOrd="1" presId="urn:microsoft.com/office/officeart/2005/8/layout/vList5"/>
    <dgm:cxn modelId="{CAB57336-1363-40E3-8B8C-983A813629FB}" srcId="{623D1416-F5FF-4049-B30B-8F599263C67E}" destId="{42A7511C-FBE1-405A-B3CD-FD475B524784}" srcOrd="1" destOrd="0" parTransId="{C85D89F0-F4F9-4AA0-862F-A5A29DFD4C31}" sibTransId="{A6CE5808-0049-4DE7-86A9-A41FAB19DACF}"/>
    <dgm:cxn modelId="{87D25864-DF0A-4110-92B7-4AA1C4CFBC92}" srcId="{623D1416-F5FF-4049-B30B-8F599263C67E}" destId="{83B9A341-3AE0-4A2F-A74E-75BCF0DEEF5D}" srcOrd="0" destOrd="0" parTransId="{53ACEEF0-228C-4AB1-82F5-6916F21664AA}" sibTransId="{F71646A9-287F-429D-BBA1-0E73F57714A4}"/>
    <dgm:cxn modelId="{82E782F5-1A2C-4671-BF4E-E24305DCF0A5}" srcId="{623D1416-F5FF-4049-B30B-8F599263C67E}" destId="{775DCE83-445F-40EE-B279-20A556EB44C7}" srcOrd="2" destOrd="0" parTransId="{643397FB-9730-4136-A376-53F9894C881F}" sibTransId="{F0E9B4D7-1A4E-40C3-92BA-1FB85C2CC24A}"/>
    <dgm:cxn modelId="{2E199B7E-0CBA-42C0-A372-C04B3D5D4C64}" type="presOf" srcId="{83B9A341-3AE0-4A2F-A74E-75BCF0DEEF5D}" destId="{3BB9EE2A-54C4-44EB-91DC-4B0E23C2919D}" srcOrd="0" destOrd="0" presId="urn:microsoft.com/office/officeart/2005/8/layout/vList5"/>
    <dgm:cxn modelId="{CF767E04-C001-46F5-8F4A-33AE912319F6}" type="presOf" srcId="{775DCE83-445F-40EE-B279-20A556EB44C7}" destId="{3BB9EE2A-54C4-44EB-91DC-4B0E23C2919D}" srcOrd="0" destOrd="2" presId="urn:microsoft.com/office/officeart/2005/8/layout/vList5"/>
    <dgm:cxn modelId="{0C78E23F-4A4C-4936-A284-559CEA61AF15}" type="presOf" srcId="{2B72919F-B77B-4F72-9EA8-65B5E1A7BB6A}" destId="{B0784C5F-29DA-4AAA-9D5C-B77482712EE1}" srcOrd="0" destOrd="0" presId="urn:microsoft.com/office/officeart/2005/8/layout/vList5"/>
    <dgm:cxn modelId="{6428A5A7-651F-475C-8DF9-54529A2CE4A0}" type="presParOf" srcId="{B0784C5F-29DA-4AAA-9D5C-B77482712EE1}" destId="{E4C2A3FA-B11B-4F08-99CF-8AFD21155506}" srcOrd="0" destOrd="0" presId="urn:microsoft.com/office/officeart/2005/8/layout/vList5"/>
    <dgm:cxn modelId="{885A7D6B-ACDB-4C55-9FF9-837AF5C07ABB}" type="presParOf" srcId="{E4C2A3FA-B11B-4F08-99CF-8AFD21155506}" destId="{05F7F679-DC4E-460A-921A-9612E4A55A62}" srcOrd="0" destOrd="0" presId="urn:microsoft.com/office/officeart/2005/8/layout/vList5"/>
    <dgm:cxn modelId="{AFD1C925-4FF9-4E31-9723-ECA2E2DCF5CC}" type="presParOf" srcId="{E4C2A3FA-B11B-4F08-99CF-8AFD21155506}" destId="{3BB9EE2A-54C4-44EB-91DC-4B0E23C291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4#6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endParaRPr lang="pl-PL" sz="2400" b="1" dirty="0"/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/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/>
        </a:p>
      </dgm:t>
    </dgm:pt>
    <dgm:pt modelId="{B6127445-09E4-4416-BE6C-9B76A64FBEBF}" type="pres">
      <dgm:prSet presAssocID="{2B72919F-B77B-4F72-9EA8-65B5E1A7BB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E4C2B07-53A6-41C5-A149-F37FFD4AF9E1}" type="pres">
      <dgm:prSet presAssocID="{623D1416-F5FF-4049-B30B-8F599263C67E}" presName="comp" presStyleCnt="0"/>
      <dgm:spPr/>
      <dgm:t>
        <a:bodyPr/>
        <a:lstStyle/>
        <a:p>
          <a:endParaRPr lang="pl-PL"/>
        </a:p>
      </dgm:t>
    </dgm:pt>
    <dgm:pt modelId="{6A02FFA3-9CD5-4823-A475-EDFB5EF5AF2B}" type="pres">
      <dgm:prSet presAssocID="{623D1416-F5FF-4049-B30B-8F599263C67E}" presName="box" presStyleLbl="node1" presStyleIdx="0" presStyleCnt="1" custLinFactNeighborX="-3304"/>
      <dgm:spPr/>
      <dgm:t>
        <a:bodyPr/>
        <a:lstStyle/>
        <a:p>
          <a:endParaRPr lang="pl-PL"/>
        </a:p>
      </dgm:t>
    </dgm:pt>
    <dgm:pt modelId="{B8B5546E-982D-45EF-BBB2-90DA9AF614EF}" type="pres">
      <dgm:prSet presAssocID="{623D1416-F5FF-4049-B30B-8F599263C67E}" presName="img" presStyleLbl="fgImgPlace1" presStyleIdx="0" presStyleCnt="1" custScaleX="232039" custScaleY="110280" custLinFactNeighborX="45647" custLinFactNeighborY="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9FDCF93B-395E-4949-87F1-0B32F9CE02D2}" type="pres">
      <dgm:prSet presAssocID="{623D1416-F5FF-4049-B30B-8F599263C67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3438FE6-E07F-4419-854C-22612F5FB37B}" type="presOf" srcId="{2B72919F-B77B-4F72-9EA8-65B5E1A7BB6A}" destId="{B6127445-09E4-4416-BE6C-9B76A64FBEBF}" srcOrd="0" destOrd="0" presId="urn:microsoft.com/office/officeart/2005/8/layout/vList4#6"/>
    <dgm:cxn modelId="{E6A54856-8418-43AB-937B-E83830B562B9}" type="presOf" srcId="{623D1416-F5FF-4049-B30B-8F599263C67E}" destId="{6A02FFA3-9CD5-4823-A475-EDFB5EF5AF2B}" srcOrd="0" destOrd="0" presId="urn:microsoft.com/office/officeart/2005/8/layout/vList4#6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6428DE94-A478-4816-AB4A-AA5C3A16CE31}" type="presOf" srcId="{623D1416-F5FF-4049-B30B-8F599263C67E}" destId="{9FDCF93B-395E-4949-87F1-0B32F9CE02D2}" srcOrd="1" destOrd="0" presId="urn:microsoft.com/office/officeart/2005/8/layout/vList4#6"/>
    <dgm:cxn modelId="{97765740-2A55-4B3D-87F6-A5AC7720F05B}" type="presParOf" srcId="{B6127445-09E4-4416-BE6C-9B76A64FBEBF}" destId="{7E4C2B07-53A6-41C5-A149-F37FFD4AF9E1}" srcOrd="0" destOrd="0" presId="urn:microsoft.com/office/officeart/2005/8/layout/vList4#6"/>
    <dgm:cxn modelId="{8C6B858A-4AF9-4E87-9A82-334F7DC884DD}" type="presParOf" srcId="{7E4C2B07-53A6-41C5-A149-F37FFD4AF9E1}" destId="{6A02FFA3-9CD5-4823-A475-EDFB5EF5AF2B}" srcOrd="0" destOrd="0" presId="urn:microsoft.com/office/officeart/2005/8/layout/vList4#6"/>
    <dgm:cxn modelId="{D316A610-4569-4925-AE26-0323B8DF5CE6}" type="presParOf" srcId="{7E4C2B07-53A6-41C5-A149-F37FFD4AF9E1}" destId="{B8B5546E-982D-45EF-BBB2-90DA9AF614EF}" srcOrd="1" destOrd="0" presId="urn:microsoft.com/office/officeart/2005/8/layout/vList4#6"/>
    <dgm:cxn modelId="{974D7FB8-82EF-413E-A545-5DE3FD972941}" type="presParOf" srcId="{7E4C2B07-53A6-41C5-A149-F37FFD4AF9E1}" destId="{9FDCF93B-395E-4949-87F1-0B32F9CE02D2}" srcOrd="2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4#7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endParaRPr lang="pl-PL" sz="2400" b="1" dirty="0">
            <a:latin typeface="Times New Roman" pitchFamily="18" charset="0"/>
            <a:cs typeface="Times New Roman" pitchFamily="18" charset="0"/>
          </a:endParaRPr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/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/>
        </a:p>
      </dgm:t>
    </dgm:pt>
    <dgm:pt modelId="{B6127445-09E4-4416-BE6C-9B76A64FBEBF}" type="pres">
      <dgm:prSet presAssocID="{2B72919F-B77B-4F72-9EA8-65B5E1A7BB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E4C2B07-53A6-41C5-A149-F37FFD4AF9E1}" type="pres">
      <dgm:prSet presAssocID="{623D1416-F5FF-4049-B30B-8F599263C67E}" presName="comp" presStyleCnt="0"/>
      <dgm:spPr/>
      <dgm:t>
        <a:bodyPr/>
        <a:lstStyle/>
        <a:p>
          <a:endParaRPr lang="pl-PL"/>
        </a:p>
      </dgm:t>
    </dgm:pt>
    <dgm:pt modelId="{6A02FFA3-9CD5-4823-A475-EDFB5EF5AF2B}" type="pres">
      <dgm:prSet presAssocID="{623D1416-F5FF-4049-B30B-8F599263C67E}" presName="box" presStyleLbl="node1" presStyleIdx="0" presStyleCnt="1" custLinFactNeighborX="-3790"/>
      <dgm:spPr/>
      <dgm:t>
        <a:bodyPr/>
        <a:lstStyle/>
        <a:p>
          <a:endParaRPr lang="pl-PL"/>
        </a:p>
      </dgm:t>
    </dgm:pt>
    <dgm:pt modelId="{B8B5546E-982D-45EF-BBB2-90DA9AF614EF}" type="pres">
      <dgm:prSet presAssocID="{623D1416-F5FF-4049-B30B-8F599263C67E}" presName="img" presStyleLbl="fgImgPlace1" presStyleIdx="0" presStyleCnt="1" custScaleX="241748" custScaleY="114204" custLinFactNeighborX="48075" custLinFactNeighborY="-17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9FDCF93B-395E-4949-87F1-0B32F9CE02D2}" type="pres">
      <dgm:prSet presAssocID="{623D1416-F5FF-4049-B30B-8F599263C67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337878E-B65C-4576-91DA-02EFDFDC3D27}" type="presOf" srcId="{623D1416-F5FF-4049-B30B-8F599263C67E}" destId="{6A02FFA3-9CD5-4823-A475-EDFB5EF5AF2B}" srcOrd="0" destOrd="0" presId="urn:microsoft.com/office/officeart/2005/8/layout/vList4#7"/>
    <dgm:cxn modelId="{BA0790B3-7F6D-4287-8D7D-39435862786E}" type="presOf" srcId="{2B72919F-B77B-4F72-9EA8-65B5E1A7BB6A}" destId="{B6127445-09E4-4416-BE6C-9B76A64FBEBF}" srcOrd="0" destOrd="0" presId="urn:microsoft.com/office/officeart/2005/8/layout/vList4#7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951A47B9-36EA-412D-9B99-B31C5ADC3F62}" type="presOf" srcId="{623D1416-F5FF-4049-B30B-8F599263C67E}" destId="{9FDCF93B-395E-4949-87F1-0B32F9CE02D2}" srcOrd="1" destOrd="0" presId="urn:microsoft.com/office/officeart/2005/8/layout/vList4#7"/>
    <dgm:cxn modelId="{FC569E15-9F20-4EC9-AC29-7FF2D7CDBCA8}" type="presParOf" srcId="{B6127445-09E4-4416-BE6C-9B76A64FBEBF}" destId="{7E4C2B07-53A6-41C5-A149-F37FFD4AF9E1}" srcOrd="0" destOrd="0" presId="urn:microsoft.com/office/officeart/2005/8/layout/vList4#7"/>
    <dgm:cxn modelId="{79811033-9A43-410D-BD76-F1193237615C}" type="presParOf" srcId="{7E4C2B07-53A6-41C5-A149-F37FFD4AF9E1}" destId="{6A02FFA3-9CD5-4823-A475-EDFB5EF5AF2B}" srcOrd="0" destOrd="0" presId="urn:microsoft.com/office/officeart/2005/8/layout/vList4#7"/>
    <dgm:cxn modelId="{7660A6B9-96B6-40C6-B943-797B8C4DC262}" type="presParOf" srcId="{7E4C2B07-53A6-41C5-A149-F37FFD4AF9E1}" destId="{B8B5546E-982D-45EF-BBB2-90DA9AF614EF}" srcOrd="1" destOrd="0" presId="urn:microsoft.com/office/officeart/2005/8/layout/vList4#7"/>
    <dgm:cxn modelId="{1C6FD2B9-8759-4ABF-9B02-FFF345D695BF}" type="presParOf" srcId="{7E4C2B07-53A6-41C5-A149-F37FFD4AF9E1}" destId="{9FDCF93B-395E-4949-87F1-0B32F9CE02D2}" srcOrd="2" destOrd="0" presId="urn:microsoft.com/office/officeart/2005/8/layout/vList4#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5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r>
            <a:rPr lang="pl-PL" sz="2400" b="1" dirty="0">
              <a:latin typeface="Times New Roman" pitchFamily="18" charset="0"/>
              <a:cs typeface="Times New Roman" pitchFamily="18" charset="0"/>
            </a:rPr>
            <a:t>Atlasy </a:t>
          </a:r>
        </a:p>
        <a:p>
          <a:r>
            <a:rPr lang="pl-PL" sz="2400" b="1" dirty="0">
              <a:latin typeface="Times New Roman" pitchFamily="18" charset="0"/>
              <a:cs typeface="Times New Roman" pitchFamily="18" charset="0"/>
            </a:rPr>
            <a:t>Statystyczne</a:t>
          </a:r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/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/>
        </a:p>
      </dgm:t>
    </dgm:pt>
    <dgm:pt modelId="{83B9A341-3AE0-4A2F-A74E-75BCF0DEEF5D}">
      <dgm:prSet phldrT="[Tekst]" custT="1"/>
      <dgm:spPr/>
      <dgm:t>
        <a:bodyPr/>
        <a:lstStyle/>
        <a:p>
          <a:pPr algn="l"/>
          <a:r>
            <a:rPr lang="pl-PL" sz="1800" dirty="0">
              <a:latin typeface="Times New Roman" pitchFamily="18" charset="0"/>
              <a:cs typeface="Times New Roman" pitchFamily="18" charset="0"/>
            </a:rPr>
            <a:t>Ciekawym elementem przedstawiania danych statystycznych na początku XX w. były atlasy statystyczne, które prezentowały zebrane informacje na mapach. Dawały dzięki temu przejrzysty obraz badanych cech w przestrzeni terytorialnej kraju lub województwa.</a:t>
          </a:r>
        </a:p>
      </dgm:t>
    </dgm:pt>
    <dgm:pt modelId="{F71646A9-287F-429D-BBA1-0E73F57714A4}" type="sibTrans" cxnId="{87D25864-DF0A-4110-92B7-4AA1C4CFBC92}">
      <dgm:prSet/>
      <dgm:spPr/>
      <dgm:t>
        <a:bodyPr/>
        <a:lstStyle/>
        <a:p>
          <a:endParaRPr lang="pl-PL"/>
        </a:p>
      </dgm:t>
    </dgm:pt>
    <dgm:pt modelId="{53ACEEF0-228C-4AB1-82F5-6916F21664AA}" type="parTrans" cxnId="{87D25864-DF0A-4110-92B7-4AA1C4CFBC92}">
      <dgm:prSet/>
      <dgm:spPr/>
      <dgm:t>
        <a:bodyPr/>
        <a:lstStyle/>
        <a:p>
          <a:endParaRPr lang="pl-PL"/>
        </a:p>
      </dgm:t>
    </dgm:pt>
    <dgm:pt modelId="{47596024-22D4-430C-89B4-68E03FF32945}" type="pres">
      <dgm:prSet presAssocID="{2B72919F-B77B-4F72-9EA8-65B5E1A7BB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2D36829-C023-4958-A84A-F04557419BC0}" type="pres">
      <dgm:prSet presAssocID="{623D1416-F5FF-4049-B30B-8F599263C67E}" presName="linNode" presStyleCnt="0"/>
      <dgm:spPr/>
    </dgm:pt>
    <dgm:pt modelId="{E48A8049-C4E1-4CCB-87F2-EA05034F57FA}" type="pres">
      <dgm:prSet presAssocID="{623D1416-F5FF-4049-B30B-8F599263C67E}" presName="parentText" presStyleLbl="node1" presStyleIdx="0" presStyleCnt="1" custLinFactNeighborX="-3125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6CF3C62-DC27-41DE-AD71-3616A70C6ABE}" type="pres">
      <dgm:prSet presAssocID="{623D1416-F5FF-4049-B30B-8F599263C67E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9F584B9-3DAC-4A94-A1B1-AE88588D68D8}" type="presOf" srcId="{2B72919F-B77B-4F72-9EA8-65B5E1A7BB6A}" destId="{47596024-22D4-430C-89B4-68E03FF32945}" srcOrd="0" destOrd="0" presId="urn:microsoft.com/office/officeart/2005/8/layout/vList5"/>
    <dgm:cxn modelId="{FEC2A73A-48F6-49B2-AE30-AB26328ABB64}" type="presOf" srcId="{83B9A341-3AE0-4A2F-A74E-75BCF0DEEF5D}" destId="{D6CF3C62-DC27-41DE-AD71-3616A70C6ABE}" srcOrd="0" destOrd="0" presId="urn:microsoft.com/office/officeart/2005/8/layout/vList5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87D25864-DF0A-4110-92B7-4AA1C4CFBC92}" srcId="{623D1416-F5FF-4049-B30B-8F599263C67E}" destId="{83B9A341-3AE0-4A2F-A74E-75BCF0DEEF5D}" srcOrd="0" destOrd="0" parTransId="{53ACEEF0-228C-4AB1-82F5-6916F21664AA}" sibTransId="{F71646A9-287F-429D-BBA1-0E73F57714A4}"/>
    <dgm:cxn modelId="{A065CF53-8D2D-4AED-A00E-952DC0092E59}" type="presOf" srcId="{623D1416-F5FF-4049-B30B-8F599263C67E}" destId="{E48A8049-C4E1-4CCB-87F2-EA05034F57FA}" srcOrd="0" destOrd="0" presId="urn:microsoft.com/office/officeart/2005/8/layout/vList5"/>
    <dgm:cxn modelId="{7272036A-DDAD-4507-8DBB-72A0C54A35C9}" type="presParOf" srcId="{47596024-22D4-430C-89B4-68E03FF32945}" destId="{62D36829-C023-4958-A84A-F04557419BC0}" srcOrd="0" destOrd="0" presId="urn:microsoft.com/office/officeart/2005/8/layout/vList5"/>
    <dgm:cxn modelId="{D749E2EB-B295-4374-B744-A09C60095A97}" type="presParOf" srcId="{62D36829-C023-4958-A84A-F04557419BC0}" destId="{E48A8049-C4E1-4CCB-87F2-EA05034F57FA}" srcOrd="0" destOrd="0" presId="urn:microsoft.com/office/officeart/2005/8/layout/vList5"/>
    <dgm:cxn modelId="{6E4B68BC-23EA-4974-9B4E-C9A979CB3600}" type="presParOf" srcId="{62D36829-C023-4958-A84A-F04557419BC0}" destId="{D6CF3C62-DC27-41DE-AD71-3616A70C6AB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4#8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r>
            <a:rPr lang="pl-PL" sz="2400" b="1" dirty="0" smtClean="0"/>
            <a:t>                                                                                                                                                                                                                                               </a:t>
          </a:r>
          <a:endParaRPr lang="pl-PL" sz="2400" b="1" dirty="0"/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/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/>
        </a:p>
      </dgm:t>
    </dgm:pt>
    <dgm:pt modelId="{B6127445-09E4-4416-BE6C-9B76A64FBEBF}" type="pres">
      <dgm:prSet presAssocID="{2B72919F-B77B-4F72-9EA8-65B5E1A7BB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E4C2B07-53A6-41C5-A149-F37FFD4AF9E1}" type="pres">
      <dgm:prSet presAssocID="{623D1416-F5FF-4049-B30B-8F599263C67E}" presName="comp" presStyleCnt="0"/>
      <dgm:spPr/>
      <dgm:t>
        <a:bodyPr/>
        <a:lstStyle/>
        <a:p>
          <a:endParaRPr lang="pl-PL"/>
        </a:p>
      </dgm:t>
    </dgm:pt>
    <dgm:pt modelId="{6A02FFA3-9CD5-4823-A475-EDFB5EF5AF2B}" type="pres">
      <dgm:prSet presAssocID="{623D1416-F5FF-4049-B30B-8F599263C67E}" presName="box" presStyleLbl="node1" presStyleIdx="0" presStyleCnt="1" custLinFactNeighborX="-14324"/>
      <dgm:spPr/>
      <dgm:t>
        <a:bodyPr/>
        <a:lstStyle/>
        <a:p>
          <a:endParaRPr lang="pl-PL"/>
        </a:p>
      </dgm:t>
    </dgm:pt>
    <dgm:pt modelId="{B8B5546E-982D-45EF-BBB2-90DA9AF614EF}" type="pres">
      <dgm:prSet presAssocID="{623D1416-F5FF-4049-B30B-8F599263C67E}" presName="img" presStyleLbl="fgImgPlace1" presStyleIdx="0" presStyleCnt="1" custScaleX="446602" custScaleY="92789" custLinFactX="748" custLinFactNeighborX="100000" custLinFactNeighborY="-418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9FDCF93B-395E-4949-87F1-0B32F9CE02D2}" type="pres">
      <dgm:prSet presAssocID="{623D1416-F5FF-4049-B30B-8F599263C67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B9AE535-1BF0-4D60-BDCC-AF6D898C01A0}" type="presOf" srcId="{623D1416-F5FF-4049-B30B-8F599263C67E}" destId="{6A02FFA3-9CD5-4823-A475-EDFB5EF5AF2B}" srcOrd="0" destOrd="0" presId="urn:microsoft.com/office/officeart/2005/8/layout/vList4#8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06EC82F7-3493-4629-9E18-1BAD4080A0CF}" type="presOf" srcId="{2B72919F-B77B-4F72-9EA8-65B5E1A7BB6A}" destId="{B6127445-09E4-4416-BE6C-9B76A64FBEBF}" srcOrd="0" destOrd="0" presId="urn:microsoft.com/office/officeart/2005/8/layout/vList4#8"/>
    <dgm:cxn modelId="{90093898-E64F-48EA-A9C7-244DDAE0F490}" type="presOf" srcId="{623D1416-F5FF-4049-B30B-8F599263C67E}" destId="{9FDCF93B-395E-4949-87F1-0B32F9CE02D2}" srcOrd="1" destOrd="0" presId="urn:microsoft.com/office/officeart/2005/8/layout/vList4#8"/>
    <dgm:cxn modelId="{C16552C6-C1CB-477B-8FB2-84C5AAD27613}" type="presParOf" srcId="{B6127445-09E4-4416-BE6C-9B76A64FBEBF}" destId="{7E4C2B07-53A6-41C5-A149-F37FFD4AF9E1}" srcOrd="0" destOrd="0" presId="urn:microsoft.com/office/officeart/2005/8/layout/vList4#8"/>
    <dgm:cxn modelId="{1D4E51EF-CE86-4B0F-B730-CB182642352D}" type="presParOf" srcId="{7E4C2B07-53A6-41C5-A149-F37FFD4AF9E1}" destId="{6A02FFA3-9CD5-4823-A475-EDFB5EF5AF2B}" srcOrd="0" destOrd="0" presId="urn:microsoft.com/office/officeart/2005/8/layout/vList4#8"/>
    <dgm:cxn modelId="{940149A6-0A73-48C6-B8A8-6F1E6C78BEC6}" type="presParOf" srcId="{7E4C2B07-53A6-41C5-A149-F37FFD4AF9E1}" destId="{B8B5546E-982D-45EF-BBB2-90DA9AF614EF}" srcOrd="1" destOrd="0" presId="urn:microsoft.com/office/officeart/2005/8/layout/vList4#8"/>
    <dgm:cxn modelId="{5E72F7A6-2FD8-4C3B-BDC4-69B44A62E612}" type="presParOf" srcId="{7E4C2B07-53A6-41C5-A149-F37FFD4AF9E1}" destId="{9FDCF93B-395E-4949-87F1-0B32F9CE02D2}" srcOrd="2" destOrd="0" presId="urn:microsoft.com/office/officeart/2005/8/layout/vList4#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4#9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endParaRPr lang="pl-PL" sz="2400" b="1" dirty="0"/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/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/>
        </a:p>
      </dgm:t>
    </dgm:pt>
    <dgm:pt modelId="{B6127445-09E4-4416-BE6C-9B76A64FBEBF}" type="pres">
      <dgm:prSet presAssocID="{2B72919F-B77B-4F72-9EA8-65B5E1A7BB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E4C2B07-53A6-41C5-A149-F37FFD4AF9E1}" type="pres">
      <dgm:prSet presAssocID="{623D1416-F5FF-4049-B30B-8F599263C67E}" presName="comp" presStyleCnt="0"/>
      <dgm:spPr/>
      <dgm:t>
        <a:bodyPr/>
        <a:lstStyle/>
        <a:p>
          <a:endParaRPr lang="pl-PL"/>
        </a:p>
      </dgm:t>
    </dgm:pt>
    <dgm:pt modelId="{6A02FFA3-9CD5-4823-A475-EDFB5EF5AF2B}" type="pres">
      <dgm:prSet presAssocID="{623D1416-F5FF-4049-B30B-8F599263C67E}" presName="box" presStyleLbl="node1" presStyleIdx="0" presStyleCnt="1" custLinFactNeighborX="-13353"/>
      <dgm:spPr/>
      <dgm:t>
        <a:bodyPr/>
        <a:lstStyle/>
        <a:p>
          <a:endParaRPr lang="pl-PL"/>
        </a:p>
      </dgm:t>
    </dgm:pt>
    <dgm:pt modelId="{B8B5546E-982D-45EF-BBB2-90DA9AF614EF}" type="pres">
      <dgm:prSet presAssocID="{623D1416-F5FF-4049-B30B-8F599263C67E}" presName="img" presStyleLbl="fgImgPlace1" presStyleIdx="0" presStyleCnt="1" custScaleX="432039" custScaleY="106104" custLinFactX="1961" custLinFactNeighborX="100000" custLinFactNeighborY="733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9FDCF93B-395E-4949-87F1-0B32F9CE02D2}" type="pres">
      <dgm:prSet presAssocID="{623D1416-F5FF-4049-B30B-8F599263C67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C3B4710-7DDC-45FD-B5C2-9842B82DE5A2}" type="presOf" srcId="{623D1416-F5FF-4049-B30B-8F599263C67E}" destId="{6A02FFA3-9CD5-4823-A475-EDFB5EF5AF2B}" srcOrd="0" destOrd="0" presId="urn:microsoft.com/office/officeart/2005/8/layout/vList4#9"/>
    <dgm:cxn modelId="{2510E138-2F5A-482A-BA82-D79075C09730}" type="presOf" srcId="{2B72919F-B77B-4F72-9EA8-65B5E1A7BB6A}" destId="{B6127445-09E4-4416-BE6C-9B76A64FBEBF}" srcOrd="0" destOrd="0" presId="urn:microsoft.com/office/officeart/2005/8/layout/vList4#9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20ED5E22-A323-45AD-9F90-1A1E25997F69}" type="presOf" srcId="{623D1416-F5FF-4049-B30B-8F599263C67E}" destId="{9FDCF93B-395E-4949-87F1-0B32F9CE02D2}" srcOrd="1" destOrd="0" presId="urn:microsoft.com/office/officeart/2005/8/layout/vList4#9"/>
    <dgm:cxn modelId="{201D3D76-2578-4751-8757-154E005CD02E}" type="presParOf" srcId="{B6127445-09E4-4416-BE6C-9B76A64FBEBF}" destId="{7E4C2B07-53A6-41C5-A149-F37FFD4AF9E1}" srcOrd="0" destOrd="0" presId="urn:microsoft.com/office/officeart/2005/8/layout/vList4#9"/>
    <dgm:cxn modelId="{D7633716-72D0-460D-A126-FA8BBD8361D8}" type="presParOf" srcId="{7E4C2B07-53A6-41C5-A149-F37FFD4AF9E1}" destId="{6A02FFA3-9CD5-4823-A475-EDFB5EF5AF2B}" srcOrd="0" destOrd="0" presId="urn:microsoft.com/office/officeart/2005/8/layout/vList4#9"/>
    <dgm:cxn modelId="{2AE5038C-3980-4BC2-9228-C207550F3B25}" type="presParOf" srcId="{7E4C2B07-53A6-41C5-A149-F37FFD4AF9E1}" destId="{B8B5546E-982D-45EF-BBB2-90DA9AF614EF}" srcOrd="1" destOrd="0" presId="urn:microsoft.com/office/officeart/2005/8/layout/vList4#9"/>
    <dgm:cxn modelId="{E7699387-FCAE-4517-BB33-8796472A603E}" type="presParOf" srcId="{7E4C2B07-53A6-41C5-A149-F37FFD4AF9E1}" destId="{9FDCF93B-395E-4949-87F1-0B32F9CE02D2}" srcOrd="2" destOrd="0" presId="urn:microsoft.com/office/officeart/2005/8/layout/vList4#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4#10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endParaRPr lang="pl-PL" sz="2400" b="1" dirty="0"/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/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/>
        </a:p>
      </dgm:t>
    </dgm:pt>
    <dgm:pt modelId="{B6127445-09E4-4416-BE6C-9B76A64FBEBF}" type="pres">
      <dgm:prSet presAssocID="{2B72919F-B77B-4F72-9EA8-65B5E1A7BB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E4C2B07-53A6-41C5-A149-F37FFD4AF9E1}" type="pres">
      <dgm:prSet presAssocID="{623D1416-F5FF-4049-B30B-8F599263C67E}" presName="comp" presStyleCnt="0"/>
      <dgm:spPr/>
      <dgm:t>
        <a:bodyPr/>
        <a:lstStyle/>
        <a:p>
          <a:endParaRPr lang="pl-PL"/>
        </a:p>
      </dgm:t>
    </dgm:pt>
    <dgm:pt modelId="{6A02FFA3-9CD5-4823-A475-EDFB5EF5AF2B}" type="pres">
      <dgm:prSet presAssocID="{623D1416-F5FF-4049-B30B-8F599263C67E}" presName="box" presStyleLbl="node1" presStyleIdx="0" presStyleCnt="1" custLinFactNeighborX="-13353"/>
      <dgm:spPr/>
      <dgm:t>
        <a:bodyPr/>
        <a:lstStyle/>
        <a:p>
          <a:endParaRPr lang="pl-PL"/>
        </a:p>
      </dgm:t>
    </dgm:pt>
    <dgm:pt modelId="{B8B5546E-982D-45EF-BBB2-90DA9AF614EF}" type="pres">
      <dgm:prSet presAssocID="{623D1416-F5FF-4049-B30B-8F599263C67E}" presName="img" presStyleLbl="fgImgPlace1" presStyleIdx="0" presStyleCnt="1" custScaleX="451458" custScaleY="115259" custLinFactNeighborX="92253" custLinFactNeighborY="275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9FDCF93B-395E-4949-87F1-0B32F9CE02D2}" type="pres">
      <dgm:prSet presAssocID="{623D1416-F5FF-4049-B30B-8F599263C67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91230189-9C5D-4A2F-A0F5-549DD22528A2}" type="presOf" srcId="{623D1416-F5FF-4049-B30B-8F599263C67E}" destId="{9FDCF93B-395E-4949-87F1-0B32F9CE02D2}" srcOrd="1" destOrd="0" presId="urn:microsoft.com/office/officeart/2005/8/layout/vList4#10"/>
    <dgm:cxn modelId="{AA29E61F-4C13-4DEE-835C-1C95176FCC65}" type="presOf" srcId="{2B72919F-B77B-4F72-9EA8-65B5E1A7BB6A}" destId="{B6127445-09E4-4416-BE6C-9B76A64FBEBF}" srcOrd="0" destOrd="0" presId="urn:microsoft.com/office/officeart/2005/8/layout/vList4#10"/>
    <dgm:cxn modelId="{17ED1132-3902-4347-B0E0-92DC0AAA298B}" type="presOf" srcId="{623D1416-F5FF-4049-B30B-8F599263C67E}" destId="{6A02FFA3-9CD5-4823-A475-EDFB5EF5AF2B}" srcOrd="0" destOrd="0" presId="urn:microsoft.com/office/officeart/2005/8/layout/vList4#10"/>
    <dgm:cxn modelId="{894A088F-570A-4F73-ADC8-2B1FC1AC0830}" type="presParOf" srcId="{B6127445-09E4-4416-BE6C-9B76A64FBEBF}" destId="{7E4C2B07-53A6-41C5-A149-F37FFD4AF9E1}" srcOrd="0" destOrd="0" presId="urn:microsoft.com/office/officeart/2005/8/layout/vList4#10"/>
    <dgm:cxn modelId="{1FBE17E5-7A91-4292-A19E-D05DEB6D3CEC}" type="presParOf" srcId="{7E4C2B07-53A6-41C5-A149-F37FFD4AF9E1}" destId="{6A02FFA3-9CD5-4823-A475-EDFB5EF5AF2B}" srcOrd="0" destOrd="0" presId="urn:microsoft.com/office/officeart/2005/8/layout/vList4#10"/>
    <dgm:cxn modelId="{8268B02C-35A8-4F43-B2FC-85C25EBD186A}" type="presParOf" srcId="{7E4C2B07-53A6-41C5-A149-F37FFD4AF9E1}" destId="{B8B5546E-982D-45EF-BBB2-90DA9AF614EF}" srcOrd="1" destOrd="0" presId="urn:microsoft.com/office/officeart/2005/8/layout/vList4#10"/>
    <dgm:cxn modelId="{D91E752C-2E51-44E3-8B61-80DCE09CF1CD}" type="presParOf" srcId="{7E4C2B07-53A6-41C5-A149-F37FFD4AF9E1}" destId="{9FDCF93B-395E-4949-87F1-0B32F9CE02D2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4#11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endParaRPr lang="pl-PL" sz="2400" b="1" dirty="0"/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/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/>
        </a:p>
      </dgm:t>
    </dgm:pt>
    <dgm:pt modelId="{B6127445-09E4-4416-BE6C-9B76A64FBEBF}" type="pres">
      <dgm:prSet presAssocID="{2B72919F-B77B-4F72-9EA8-65B5E1A7BB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E4C2B07-53A6-41C5-A149-F37FFD4AF9E1}" type="pres">
      <dgm:prSet presAssocID="{623D1416-F5FF-4049-B30B-8F599263C67E}" presName="comp" presStyleCnt="0"/>
      <dgm:spPr/>
      <dgm:t>
        <a:bodyPr/>
        <a:lstStyle/>
        <a:p>
          <a:endParaRPr lang="pl-PL"/>
        </a:p>
      </dgm:t>
    </dgm:pt>
    <dgm:pt modelId="{6A02FFA3-9CD5-4823-A475-EDFB5EF5AF2B}" type="pres">
      <dgm:prSet presAssocID="{623D1416-F5FF-4049-B30B-8F599263C67E}" presName="box" presStyleLbl="node1" presStyleIdx="0" presStyleCnt="1" custLinFactNeighborX="-13353"/>
      <dgm:spPr/>
      <dgm:t>
        <a:bodyPr/>
        <a:lstStyle/>
        <a:p>
          <a:endParaRPr lang="pl-PL"/>
        </a:p>
      </dgm:t>
    </dgm:pt>
    <dgm:pt modelId="{B8B5546E-982D-45EF-BBB2-90DA9AF614EF}" type="pres">
      <dgm:prSet presAssocID="{623D1416-F5FF-4049-B30B-8F599263C67E}" presName="img" presStyleLbl="fgImgPlace1" presStyleIdx="0" presStyleCnt="1" custScaleX="463107" custScaleY="92260" custLinFactNeighborX="90311" custLinFactNeighborY="-1484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9FDCF93B-395E-4949-87F1-0B32F9CE02D2}" type="pres">
      <dgm:prSet presAssocID="{623D1416-F5FF-4049-B30B-8F599263C67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FE7EAA7-F0CA-4DD7-A5FD-C39718A2C139}" type="presOf" srcId="{2B72919F-B77B-4F72-9EA8-65B5E1A7BB6A}" destId="{B6127445-09E4-4416-BE6C-9B76A64FBEBF}" srcOrd="0" destOrd="0" presId="urn:microsoft.com/office/officeart/2005/8/layout/vList4#11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E8BC0CBC-0337-4EA3-803B-62982505CD3B}" type="presOf" srcId="{623D1416-F5FF-4049-B30B-8F599263C67E}" destId="{9FDCF93B-395E-4949-87F1-0B32F9CE02D2}" srcOrd="1" destOrd="0" presId="urn:microsoft.com/office/officeart/2005/8/layout/vList4#11"/>
    <dgm:cxn modelId="{41DEB0A4-0011-4E0C-B978-DDF1FBCB4E7C}" type="presOf" srcId="{623D1416-F5FF-4049-B30B-8F599263C67E}" destId="{6A02FFA3-9CD5-4823-A475-EDFB5EF5AF2B}" srcOrd="0" destOrd="0" presId="urn:microsoft.com/office/officeart/2005/8/layout/vList4#11"/>
    <dgm:cxn modelId="{4C321561-9B73-4B1F-BDD7-0648B9A589F6}" type="presParOf" srcId="{B6127445-09E4-4416-BE6C-9B76A64FBEBF}" destId="{7E4C2B07-53A6-41C5-A149-F37FFD4AF9E1}" srcOrd="0" destOrd="0" presId="urn:microsoft.com/office/officeart/2005/8/layout/vList4#11"/>
    <dgm:cxn modelId="{7BF3DC80-339B-434C-8063-C9DC0DCBC743}" type="presParOf" srcId="{7E4C2B07-53A6-41C5-A149-F37FFD4AF9E1}" destId="{6A02FFA3-9CD5-4823-A475-EDFB5EF5AF2B}" srcOrd="0" destOrd="0" presId="urn:microsoft.com/office/officeart/2005/8/layout/vList4#11"/>
    <dgm:cxn modelId="{55EB81FE-E0F6-482E-9215-C3BEE680460D}" type="presParOf" srcId="{7E4C2B07-53A6-41C5-A149-F37FFD4AF9E1}" destId="{B8B5546E-982D-45EF-BBB2-90DA9AF614EF}" srcOrd="1" destOrd="0" presId="urn:microsoft.com/office/officeart/2005/8/layout/vList4#11"/>
    <dgm:cxn modelId="{4A3D5625-00F9-4C8D-ACB7-A720C3CB7132}" type="presParOf" srcId="{7E4C2B07-53A6-41C5-A149-F37FFD4AF9E1}" destId="{9FDCF93B-395E-4949-87F1-0B32F9CE02D2}" srcOrd="2" destOrd="0" presId="urn:microsoft.com/office/officeart/2005/8/layout/vList4#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5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r>
            <a:rPr lang="pl-PL" sz="2400" b="1" dirty="0" smtClean="0">
              <a:latin typeface="Times New Roman" pitchFamily="18" charset="0"/>
              <a:cs typeface="Times New Roman" pitchFamily="18" charset="0"/>
            </a:rPr>
            <a:t>Rola statystyki </a:t>
          </a:r>
          <a:endParaRPr lang="pl-PL" sz="2400" b="1" dirty="0">
            <a:latin typeface="Times New Roman" pitchFamily="18" charset="0"/>
            <a:cs typeface="Times New Roman" pitchFamily="18" charset="0"/>
          </a:endParaRPr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83B9A341-3AE0-4A2F-A74E-75BCF0DEEF5D}">
      <dgm:prSet phldrT="[Tekst]" custT="1"/>
      <dgm:spPr/>
      <dgm:t>
        <a:bodyPr/>
        <a:lstStyle/>
        <a:p>
          <a:pPr algn="l"/>
          <a:r>
            <a:rPr lang="pl-PL" sz="1800" dirty="0" smtClean="0">
              <a:latin typeface="Times New Roman" pitchFamily="18" charset="0"/>
              <a:cs typeface="Times New Roman" pitchFamily="18" charset="0"/>
            </a:rPr>
            <a:t>Dane zbierane na przestrzeni wieków przez instytucje statystyczne w Krakowie i w całej Polsce stanowią dla nas, ludzi współczesnych, niesamowicie interesujące źródło wiedzy o drodze, którą ludzkość musiała przejść, aby osiągnąć dzisiejszy poziom rozwoju. Ponadto informacje zbierane na poziomie województw, powiatów i gmin stanowią podstawę do prowadzenia świadomej polityki regionalnej w kraju. Bez takich danych i opracowań wiedza statystyczna w państwie byłaby znacznie uboższa, niepełna i bardziej powierzchowna.</a:t>
          </a:r>
          <a:endParaRPr lang="pl-PL" sz="1800" dirty="0">
            <a:latin typeface="Times New Roman" pitchFamily="18" charset="0"/>
            <a:cs typeface="Times New Roman" pitchFamily="18" charset="0"/>
          </a:endParaRPr>
        </a:p>
      </dgm:t>
    </dgm:pt>
    <dgm:pt modelId="{F71646A9-287F-429D-BBA1-0E73F57714A4}" type="sibTrans" cxnId="{87D25864-DF0A-4110-92B7-4AA1C4CFBC92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53ACEEF0-228C-4AB1-82F5-6916F21664AA}" type="parTrans" cxnId="{87D25864-DF0A-4110-92B7-4AA1C4CFBC92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BB3BA085-BBB6-4DDA-87CC-06024E910C95}" type="pres">
      <dgm:prSet presAssocID="{2B72919F-B77B-4F72-9EA8-65B5E1A7BB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5642329-6853-47A8-960C-AD1966FED78E}" type="pres">
      <dgm:prSet presAssocID="{623D1416-F5FF-4049-B30B-8F599263C67E}" presName="linNode" presStyleCnt="0"/>
      <dgm:spPr/>
    </dgm:pt>
    <dgm:pt modelId="{E1A1703B-630D-4DCC-8D81-DA2EC6E1F3BD}" type="pres">
      <dgm:prSet presAssocID="{623D1416-F5FF-4049-B30B-8F599263C67E}" presName="parentText" presStyleLbl="node1" presStyleIdx="0" presStyleCnt="1" custScaleX="95261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560DF5E-6475-4B39-AF57-BDF37C304470}" type="pres">
      <dgm:prSet presAssocID="{623D1416-F5FF-4049-B30B-8F599263C67E}" presName="descendantText" presStyleLbl="alignAccFollowNode1" presStyleIdx="0" presStyleCnt="1" custScaleX="96598" custScaleY="10843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35408F7-E008-4474-8F78-298343A4E49E}" type="presOf" srcId="{83B9A341-3AE0-4A2F-A74E-75BCF0DEEF5D}" destId="{4560DF5E-6475-4B39-AF57-BDF37C304470}" srcOrd="0" destOrd="0" presId="urn:microsoft.com/office/officeart/2005/8/layout/vList5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59C929A2-6C5E-4037-8D90-2A4BDD6A3342}" type="presOf" srcId="{623D1416-F5FF-4049-B30B-8F599263C67E}" destId="{E1A1703B-630D-4DCC-8D81-DA2EC6E1F3BD}" srcOrd="0" destOrd="0" presId="urn:microsoft.com/office/officeart/2005/8/layout/vList5"/>
    <dgm:cxn modelId="{DE180C0A-1DC8-4532-9744-6193C3B366D0}" type="presOf" srcId="{2B72919F-B77B-4F72-9EA8-65B5E1A7BB6A}" destId="{BB3BA085-BBB6-4DDA-87CC-06024E910C95}" srcOrd="0" destOrd="0" presId="urn:microsoft.com/office/officeart/2005/8/layout/vList5"/>
    <dgm:cxn modelId="{87D25864-DF0A-4110-92B7-4AA1C4CFBC92}" srcId="{623D1416-F5FF-4049-B30B-8F599263C67E}" destId="{83B9A341-3AE0-4A2F-A74E-75BCF0DEEF5D}" srcOrd="0" destOrd="0" parTransId="{53ACEEF0-228C-4AB1-82F5-6916F21664AA}" sibTransId="{F71646A9-287F-429D-BBA1-0E73F57714A4}"/>
    <dgm:cxn modelId="{9C9E7DF5-741E-4839-8C39-B6665F2A1EC5}" type="presParOf" srcId="{BB3BA085-BBB6-4DDA-87CC-06024E910C95}" destId="{D5642329-6853-47A8-960C-AD1966FED78E}" srcOrd="0" destOrd="0" presId="urn:microsoft.com/office/officeart/2005/8/layout/vList5"/>
    <dgm:cxn modelId="{7AC0CB10-1EA8-488B-ABD7-050126F61821}" type="presParOf" srcId="{D5642329-6853-47A8-960C-AD1966FED78E}" destId="{E1A1703B-630D-4DCC-8D81-DA2EC6E1F3BD}" srcOrd="0" destOrd="0" presId="urn:microsoft.com/office/officeart/2005/8/layout/vList5"/>
    <dgm:cxn modelId="{DA96156E-FD1C-4C59-B645-3F62BC003C70}" type="presParOf" srcId="{D5642329-6853-47A8-960C-AD1966FED78E}" destId="{4560DF5E-6475-4B39-AF57-BDF37C30447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4#1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endParaRPr lang="pl-PL" sz="2400" b="1" dirty="0"/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/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/>
        </a:p>
      </dgm:t>
    </dgm:pt>
    <dgm:pt modelId="{B6127445-09E4-4416-BE6C-9B76A64FBEBF}" type="pres">
      <dgm:prSet presAssocID="{2B72919F-B77B-4F72-9EA8-65B5E1A7BB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E4C2B07-53A6-41C5-A149-F37FFD4AF9E1}" type="pres">
      <dgm:prSet presAssocID="{623D1416-F5FF-4049-B30B-8F599263C67E}" presName="comp" presStyleCnt="0"/>
      <dgm:spPr/>
      <dgm:t>
        <a:bodyPr/>
        <a:lstStyle/>
        <a:p>
          <a:endParaRPr lang="pl-PL"/>
        </a:p>
      </dgm:t>
    </dgm:pt>
    <dgm:pt modelId="{6A02FFA3-9CD5-4823-A475-EDFB5EF5AF2B}" type="pres">
      <dgm:prSet presAssocID="{623D1416-F5FF-4049-B30B-8F599263C67E}" presName="box" presStyleLbl="node1" presStyleIdx="0" presStyleCnt="1"/>
      <dgm:spPr/>
      <dgm:t>
        <a:bodyPr/>
        <a:lstStyle/>
        <a:p>
          <a:endParaRPr lang="pl-PL"/>
        </a:p>
      </dgm:t>
    </dgm:pt>
    <dgm:pt modelId="{B8B5546E-982D-45EF-BBB2-90DA9AF614EF}" type="pres">
      <dgm:prSet presAssocID="{623D1416-F5FF-4049-B30B-8F599263C67E}" presName="img" presStyleLbl="fgImgPlace1" presStyleIdx="0" presStyleCnt="1" custScaleX="214563" custScaleY="103680" custLinFactNeighborX="36424" custLinFactNeighborY="-146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9FDCF93B-395E-4949-87F1-0B32F9CE02D2}" type="pres">
      <dgm:prSet presAssocID="{623D1416-F5FF-4049-B30B-8F599263C67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4010C72-7DE5-42A3-8BE8-682C3F7C2697}" type="presOf" srcId="{2B72919F-B77B-4F72-9EA8-65B5E1A7BB6A}" destId="{B6127445-09E4-4416-BE6C-9B76A64FBEBF}" srcOrd="0" destOrd="0" presId="urn:microsoft.com/office/officeart/2005/8/layout/vList4#1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6E8F7740-66AE-4C1E-9B12-7F8A45B3E33D}" type="presOf" srcId="{623D1416-F5FF-4049-B30B-8F599263C67E}" destId="{6A02FFA3-9CD5-4823-A475-EDFB5EF5AF2B}" srcOrd="0" destOrd="0" presId="urn:microsoft.com/office/officeart/2005/8/layout/vList4#1"/>
    <dgm:cxn modelId="{62424471-8790-42DF-9061-9E47A16B64F3}" type="presOf" srcId="{623D1416-F5FF-4049-B30B-8F599263C67E}" destId="{9FDCF93B-395E-4949-87F1-0B32F9CE02D2}" srcOrd="1" destOrd="0" presId="urn:microsoft.com/office/officeart/2005/8/layout/vList4#1"/>
    <dgm:cxn modelId="{21E8DE4C-6141-4C22-8470-5DF078ACF311}" type="presParOf" srcId="{B6127445-09E4-4416-BE6C-9B76A64FBEBF}" destId="{7E4C2B07-53A6-41C5-A149-F37FFD4AF9E1}" srcOrd="0" destOrd="0" presId="urn:microsoft.com/office/officeart/2005/8/layout/vList4#1"/>
    <dgm:cxn modelId="{0F86A1E0-6C1A-47A0-A1C7-46D423E2565B}" type="presParOf" srcId="{7E4C2B07-53A6-41C5-A149-F37FFD4AF9E1}" destId="{6A02FFA3-9CD5-4823-A475-EDFB5EF5AF2B}" srcOrd="0" destOrd="0" presId="urn:microsoft.com/office/officeart/2005/8/layout/vList4#1"/>
    <dgm:cxn modelId="{67530D4A-754B-41A7-8DE1-D42BB5EF41D4}" type="presParOf" srcId="{7E4C2B07-53A6-41C5-A149-F37FFD4AF9E1}" destId="{B8B5546E-982D-45EF-BBB2-90DA9AF614EF}" srcOrd="1" destOrd="0" presId="urn:microsoft.com/office/officeart/2005/8/layout/vList4#1"/>
    <dgm:cxn modelId="{0DB639BE-BB17-4084-870D-25C937DB206C}" type="presParOf" srcId="{7E4C2B07-53A6-41C5-A149-F37FFD4AF9E1}" destId="{9FDCF93B-395E-4949-87F1-0B32F9CE02D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4#2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pPr algn="l"/>
          <a:r>
            <a:rPr lang="pl-PL" sz="2400" b="1" dirty="0" smtClean="0">
              <a:latin typeface="Times New Roman" pitchFamily="18" charset="0"/>
              <a:cs typeface="Times New Roman" pitchFamily="18" charset="0"/>
            </a:rPr>
            <a:t>    </a:t>
          </a:r>
          <a:endParaRPr lang="pl-PL" sz="1400" b="1" dirty="0">
            <a:latin typeface="Times New Roman" pitchFamily="18" charset="0"/>
            <a:cs typeface="Times New Roman" pitchFamily="18" charset="0"/>
          </a:endParaRPr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/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/>
        </a:p>
      </dgm:t>
    </dgm:pt>
    <dgm:pt modelId="{B41FF52A-FF56-4AAB-BB92-E601D42489F6}" type="pres">
      <dgm:prSet presAssocID="{2B72919F-B77B-4F72-9EA8-65B5E1A7BB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6A5335C-AAC5-4E38-BCC6-BCED81D38BEC}" type="pres">
      <dgm:prSet presAssocID="{623D1416-F5FF-4049-B30B-8F599263C67E}" presName="comp" presStyleCnt="0"/>
      <dgm:spPr/>
    </dgm:pt>
    <dgm:pt modelId="{854A85CD-F9A2-459F-AAF8-200AE590F79D}" type="pres">
      <dgm:prSet presAssocID="{623D1416-F5FF-4049-B30B-8F599263C67E}" presName="box" presStyleLbl="node1" presStyleIdx="0" presStyleCnt="1" custLinFactNeighborX="-10682" custLinFactNeighborY="1697"/>
      <dgm:spPr/>
      <dgm:t>
        <a:bodyPr/>
        <a:lstStyle/>
        <a:p>
          <a:endParaRPr lang="pl-PL"/>
        </a:p>
      </dgm:t>
    </dgm:pt>
    <dgm:pt modelId="{B943E0F1-EBA2-4451-9DDC-385560761A7B}" type="pres">
      <dgm:prSet presAssocID="{623D1416-F5FF-4049-B30B-8F599263C67E}" presName="img" presStyleLbl="fgImgPlace1" presStyleIdx="0" presStyleCnt="1" custScaleX="366961" custScaleY="90435" custLinFactX="20261" custLinFactNeighborX="100000" custLinFactNeighborY="1091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8FD27FA7-B42D-4F94-9F6A-7B32A1FA69E3}" type="pres">
      <dgm:prSet presAssocID="{623D1416-F5FF-4049-B30B-8F599263C67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8E86B07-C257-4EE9-812C-3BFD3D0BC187}" type="presOf" srcId="{623D1416-F5FF-4049-B30B-8F599263C67E}" destId="{854A85CD-F9A2-459F-AAF8-200AE590F79D}" srcOrd="0" destOrd="0" presId="urn:microsoft.com/office/officeart/2005/8/layout/vList4#2"/>
    <dgm:cxn modelId="{580860EC-CD46-4978-AF7A-4F99C7130FDC}" type="presOf" srcId="{2B72919F-B77B-4F72-9EA8-65B5E1A7BB6A}" destId="{B41FF52A-FF56-4AAB-BB92-E601D42489F6}" srcOrd="0" destOrd="0" presId="urn:microsoft.com/office/officeart/2005/8/layout/vList4#2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6D3B7662-3244-450C-B333-34E28D9F6B52}" type="presOf" srcId="{623D1416-F5FF-4049-B30B-8F599263C67E}" destId="{8FD27FA7-B42D-4F94-9F6A-7B32A1FA69E3}" srcOrd="1" destOrd="0" presId="urn:microsoft.com/office/officeart/2005/8/layout/vList4#2"/>
    <dgm:cxn modelId="{6A932874-E51F-48AA-84B0-E85308DD41FB}" type="presParOf" srcId="{B41FF52A-FF56-4AAB-BB92-E601D42489F6}" destId="{26A5335C-AAC5-4E38-BCC6-BCED81D38BEC}" srcOrd="0" destOrd="0" presId="urn:microsoft.com/office/officeart/2005/8/layout/vList4#2"/>
    <dgm:cxn modelId="{BBBF5EAC-B103-4ABC-A92B-C1E7D2108818}" type="presParOf" srcId="{26A5335C-AAC5-4E38-BCC6-BCED81D38BEC}" destId="{854A85CD-F9A2-459F-AAF8-200AE590F79D}" srcOrd="0" destOrd="0" presId="urn:microsoft.com/office/officeart/2005/8/layout/vList4#2"/>
    <dgm:cxn modelId="{F65EE345-C9B1-4017-A969-1AC45539D02A}" type="presParOf" srcId="{26A5335C-AAC5-4E38-BCC6-BCED81D38BEC}" destId="{B943E0F1-EBA2-4451-9DDC-385560761A7B}" srcOrd="1" destOrd="0" presId="urn:microsoft.com/office/officeart/2005/8/layout/vList4#2"/>
    <dgm:cxn modelId="{AF09B5A9-99D1-45B6-AC2A-E07F42A8D492}" type="presParOf" srcId="{26A5335C-AAC5-4E38-BCC6-BCED81D38BEC}" destId="{8FD27FA7-B42D-4F94-9F6A-7B32A1FA69E3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4#3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r>
            <a:rPr lang="pl-PL" sz="2400" b="1" dirty="0" smtClean="0"/>
            <a:t>    Wykształcenie w </a:t>
          </a:r>
          <a:r>
            <a:rPr lang="pl-PL" sz="2400" b="1" dirty="0" err="1"/>
            <a:t>XIXw</a:t>
          </a:r>
          <a:r>
            <a:rPr lang="pl-PL" sz="2400" b="1" dirty="0" smtClean="0"/>
            <a:t>. </a:t>
          </a:r>
          <a:endParaRPr lang="pl-PL" sz="2000" b="1" dirty="0"/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/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/>
        </a:p>
      </dgm:t>
    </dgm:pt>
    <dgm:pt modelId="{B41FF52A-FF56-4AAB-BB92-E601D42489F6}" type="pres">
      <dgm:prSet presAssocID="{2B72919F-B77B-4F72-9EA8-65B5E1A7BB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6A5335C-AAC5-4E38-BCC6-BCED81D38BEC}" type="pres">
      <dgm:prSet presAssocID="{623D1416-F5FF-4049-B30B-8F599263C67E}" presName="comp" presStyleCnt="0"/>
      <dgm:spPr/>
    </dgm:pt>
    <dgm:pt modelId="{854A85CD-F9A2-459F-AAF8-200AE590F79D}" type="pres">
      <dgm:prSet presAssocID="{623D1416-F5FF-4049-B30B-8F599263C67E}" presName="box" presStyleLbl="node1" presStyleIdx="0" presStyleCnt="1" custLinFactNeighborX="-10682" custLinFactNeighborY="1697"/>
      <dgm:spPr/>
      <dgm:t>
        <a:bodyPr/>
        <a:lstStyle/>
        <a:p>
          <a:endParaRPr lang="pl-PL"/>
        </a:p>
      </dgm:t>
    </dgm:pt>
    <dgm:pt modelId="{B943E0F1-EBA2-4451-9DDC-385560761A7B}" type="pres">
      <dgm:prSet presAssocID="{623D1416-F5FF-4049-B30B-8F599263C67E}" presName="img" presStyleLbl="fgImgPlace1" presStyleIdx="0" presStyleCnt="1" custScaleX="366961" custScaleY="103866" custLinFactX="14888" custLinFactNeighborX="100000" custLinFactNeighborY="803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8FD27FA7-B42D-4F94-9F6A-7B32A1FA69E3}" type="pres">
      <dgm:prSet presAssocID="{623D1416-F5FF-4049-B30B-8F599263C67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11A6324-4803-4B72-87C8-A3CD06725F23}" type="presOf" srcId="{623D1416-F5FF-4049-B30B-8F599263C67E}" destId="{854A85CD-F9A2-459F-AAF8-200AE590F79D}" srcOrd="0" destOrd="0" presId="urn:microsoft.com/office/officeart/2005/8/layout/vList4#3"/>
    <dgm:cxn modelId="{50D4F4B4-2749-479A-AF74-E892DD59C9FB}" type="presOf" srcId="{623D1416-F5FF-4049-B30B-8F599263C67E}" destId="{8FD27FA7-B42D-4F94-9F6A-7B32A1FA69E3}" srcOrd="1" destOrd="0" presId="urn:microsoft.com/office/officeart/2005/8/layout/vList4#3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BEF62D3C-9658-4066-89A0-B9587772A9BC}" type="presOf" srcId="{2B72919F-B77B-4F72-9EA8-65B5E1A7BB6A}" destId="{B41FF52A-FF56-4AAB-BB92-E601D42489F6}" srcOrd="0" destOrd="0" presId="urn:microsoft.com/office/officeart/2005/8/layout/vList4#3"/>
    <dgm:cxn modelId="{BD4BA880-F673-42D0-AE28-5026B38A4653}" type="presParOf" srcId="{B41FF52A-FF56-4AAB-BB92-E601D42489F6}" destId="{26A5335C-AAC5-4E38-BCC6-BCED81D38BEC}" srcOrd="0" destOrd="0" presId="urn:microsoft.com/office/officeart/2005/8/layout/vList4#3"/>
    <dgm:cxn modelId="{EB2E5A4B-ADEE-4DE1-9DBA-1AF3CE7F3ED6}" type="presParOf" srcId="{26A5335C-AAC5-4E38-BCC6-BCED81D38BEC}" destId="{854A85CD-F9A2-459F-AAF8-200AE590F79D}" srcOrd="0" destOrd="0" presId="urn:microsoft.com/office/officeart/2005/8/layout/vList4#3"/>
    <dgm:cxn modelId="{72187004-25FC-4461-A5C5-FB190B2C22A3}" type="presParOf" srcId="{26A5335C-AAC5-4E38-BCC6-BCED81D38BEC}" destId="{B943E0F1-EBA2-4451-9DDC-385560761A7B}" srcOrd="1" destOrd="0" presId="urn:microsoft.com/office/officeart/2005/8/layout/vList4#3"/>
    <dgm:cxn modelId="{DD9052EA-BBAF-429E-80AE-D773D77EDF85}" type="presParOf" srcId="{26A5335C-AAC5-4E38-BCC6-BCED81D38BEC}" destId="{8FD27FA7-B42D-4F94-9F6A-7B32A1FA69E3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5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endParaRPr lang="pl-PL" sz="1400" b="1" dirty="0">
            <a:latin typeface="Times New Roman" pitchFamily="18" charset="0"/>
            <a:cs typeface="Times New Roman" pitchFamily="18" charset="0"/>
          </a:endParaRPr>
        </a:p>
        <a:p>
          <a:r>
            <a:rPr lang="pl-PL" sz="2400" b="1" dirty="0" smtClean="0">
              <a:latin typeface="Times New Roman" pitchFamily="18" charset="0"/>
              <a:cs typeface="Times New Roman" pitchFamily="18" charset="0"/>
            </a:rPr>
            <a:t>Wykształcenie współcześnie</a:t>
          </a:r>
          <a:endParaRPr lang="pl-PL" sz="2400" b="1" dirty="0">
            <a:latin typeface="Times New Roman" pitchFamily="18" charset="0"/>
            <a:cs typeface="Times New Roman" pitchFamily="18" charset="0"/>
          </a:endParaRPr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83B9A341-3AE0-4A2F-A74E-75BCF0DEEF5D}">
      <dgm:prSet phldrT="[Tekst]" custT="1"/>
      <dgm:spPr/>
      <dgm:t>
        <a:bodyPr/>
        <a:lstStyle/>
        <a:p>
          <a:pPr algn="l"/>
          <a:endParaRPr lang="pl-PL" sz="1800" dirty="0">
            <a:latin typeface="Times New Roman" pitchFamily="18" charset="0"/>
            <a:cs typeface="Times New Roman" pitchFamily="18" charset="0"/>
          </a:endParaRPr>
        </a:p>
      </dgm:t>
    </dgm:pt>
    <dgm:pt modelId="{F71646A9-287F-429D-BBA1-0E73F57714A4}" type="sibTrans" cxnId="{87D25864-DF0A-4110-92B7-4AA1C4CFBC92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53ACEEF0-228C-4AB1-82F5-6916F21664AA}" type="parTrans" cxnId="{87D25864-DF0A-4110-92B7-4AA1C4CFBC92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DD7F80E3-8CD3-4B84-BB74-776701072C59}">
      <dgm:prSet phldrT="[Tekst]" custT="1"/>
      <dgm:spPr/>
      <dgm:t>
        <a:bodyPr/>
        <a:lstStyle/>
        <a:p>
          <a:pPr algn="l"/>
          <a:r>
            <a:rPr lang="pl-PL" sz="1800" dirty="0" smtClean="0">
              <a:latin typeface="Times New Roman" pitchFamily="18" charset="0"/>
              <a:cs typeface="Times New Roman" pitchFamily="18" charset="0"/>
            </a:rPr>
            <a:t>Według danych Narodowego Spisu Powszechnego z 2002 r. 2,6% ludności Małopolski i 1,3% mieszkańców Krakowa nie miało ukończonego wykształcenia podstawowego lub deklarowało brak wykształcenia. </a:t>
          </a:r>
          <a:endParaRPr lang="pl-PL" sz="1800" dirty="0">
            <a:latin typeface="Times New Roman" pitchFamily="18" charset="0"/>
            <a:cs typeface="Times New Roman" pitchFamily="18" charset="0"/>
          </a:endParaRPr>
        </a:p>
      </dgm:t>
    </dgm:pt>
    <dgm:pt modelId="{8AD349A3-E2B6-4D9C-A827-6DC1A58CFE75}" type="parTrans" cxnId="{AC0D6AA0-EBA7-4AE9-A752-B92F8FCB9501}">
      <dgm:prSet/>
      <dgm:spPr/>
      <dgm:t>
        <a:bodyPr/>
        <a:lstStyle/>
        <a:p>
          <a:endParaRPr lang="pl-PL"/>
        </a:p>
      </dgm:t>
    </dgm:pt>
    <dgm:pt modelId="{211C7E92-24EE-4EA5-8F9F-71EA4956E7FC}" type="sibTrans" cxnId="{AC0D6AA0-EBA7-4AE9-A752-B92F8FCB9501}">
      <dgm:prSet/>
      <dgm:spPr/>
      <dgm:t>
        <a:bodyPr/>
        <a:lstStyle/>
        <a:p>
          <a:endParaRPr lang="pl-PL"/>
        </a:p>
      </dgm:t>
    </dgm:pt>
    <dgm:pt modelId="{C52098EE-6AB8-49A9-A441-54DC4FFFFBAA}">
      <dgm:prSet phldrT="[Tekst]" custT="1"/>
      <dgm:spPr/>
      <dgm:t>
        <a:bodyPr/>
        <a:lstStyle/>
        <a:p>
          <a:pPr algn="l"/>
          <a:r>
            <a:rPr lang="pl-PL" sz="1800" dirty="0" smtClean="0">
              <a:latin typeface="Times New Roman" pitchFamily="18" charset="0"/>
              <a:cs typeface="Times New Roman" pitchFamily="18" charset="0"/>
            </a:rPr>
            <a:t>Co 12 Małopolanin oraz co 6 Krakowianin legitymował się uzyskaniem wyższego wykształcenia </a:t>
          </a:r>
          <a:endParaRPr lang="pl-PL" sz="1800" dirty="0">
            <a:latin typeface="Times New Roman" pitchFamily="18" charset="0"/>
            <a:cs typeface="Times New Roman" pitchFamily="18" charset="0"/>
          </a:endParaRPr>
        </a:p>
      </dgm:t>
    </dgm:pt>
    <dgm:pt modelId="{BEA1A80A-FB1E-4C65-8EAF-5FC4E9DB0A57}" type="parTrans" cxnId="{FE1091C5-CD62-4AA0-811E-3DA83B7662B2}">
      <dgm:prSet/>
      <dgm:spPr/>
    </dgm:pt>
    <dgm:pt modelId="{651D349B-7C66-44E6-9DE1-01499ECB9476}" type="sibTrans" cxnId="{FE1091C5-CD62-4AA0-811E-3DA83B7662B2}">
      <dgm:prSet/>
      <dgm:spPr/>
    </dgm:pt>
    <dgm:pt modelId="{63FCB22B-6AA2-4972-92C0-D92C85EA3A09}" type="pres">
      <dgm:prSet presAssocID="{2B72919F-B77B-4F72-9EA8-65B5E1A7BB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90B9718-FB5D-4F97-B91F-8170499F93F0}" type="pres">
      <dgm:prSet presAssocID="{623D1416-F5FF-4049-B30B-8F599263C67E}" presName="linNode" presStyleCnt="0"/>
      <dgm:spPr/>
    </dgm:pt>
    <dgm:pt modelId="{92F3EFF6-B8E7-45D1-8793-1A7FAA406805}" type="pres">
      <dgm:prSet presAssocID="{623D1416-F5FF-4049-B30B-8F599263C67E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08A385D-823C-4335-A85F-E9216A45AFD0}" type="pres">
      <dgm:prSet presAssocID="{623D1416-F5FF-4049-B30B-8F599263C67E}" presName="descendantText" presStyleLbl="alignAccFollowNode1" presStyleIdx="0" presStyleCnt="1" custScaleY="10549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AC0D6AA0-EBA7-4AE9-A752-B92F8FCB9501}" srcId="{623D1416-F5FF-4049-B30B-8F599263C67E}" destId="{DD7F80E3-8CD3-4B84-BB74-776701072C59}" srcOrd="1" destOrd="0" parTransId="{8AD349A3-E2B6-4D9C-A827-6DC1A58CFE75}" sibTransId="{211C7E92-24EE-4EA5-8F9F-71EA4956E7FC}"/>
    <dgm:cxn modelId="{01F0CE78-142E-47A5-B8C4-F70667539BF9}" type="presOf" srcId="{DD7F80E3-8CD3-4B84-BB74-776701072C59}" destId="{908A385D-823C-4335-A85F-E9216A45AFD0}" srcOrd="0" destOrd="1" presId="urn:microsoft.com/office/officeart/2005/8/layout/vList5"/>
    <dgm:cxn modelId="{8BA82E2B-BF37-4AA0-BFD0-A7CF1A9C8409}" type="presOf" srcId="{2B72919F-B77B-4F72-9EA8-65B5E1A7BB6A}" destId="{63FCB22B-6AA2-4972-92C0-D92C85EA3A09}" srcOrd="0" destOrd="0" presId="urn:microsoft.com/office/officeart/2005/8/layout/vList5"/>
    <dgm:cxn modelId="{4EBDA2BE-1DEB-4A31-94CD-EDB9D398675C}" type="presOf" srcId="{C52098EE-6AB8-49A9-A441-54DC4FFFFBAA}" destId="{908A385D-823C-4335-A85F-E9216A45AFD0}" srcOrd="0" destOrd="2" presId="urn:microsoft.com/office/officeart/2005/8/layout/vList5"/>
    <dgm:cxn modelId="{87D25864-DF0A-4110-92B7-4AA1C4CFBC92}" srcId="{623D1416-F5FF-4049-B30B-8F599263C67E}" destId="{83B9A341-3AE0-4A2F-A74E-75BCF0DEEF5D}" srcOrd="0" destOrd="0" parTransId="{53ACEEF0-228C-4AB1-82F5-6916F21664AA}" sibTransId="{F71646A9-287F-429D-BBA1-0E73F57714A4}"/>
    <dgm:cxn modelId="{2E288EAB-1B21-4C03-8D39-2722E2BBC638}" type="presOf" srcId="{623D1416-F5FF-4049-B30B-8F599263C67E}" destId="{92F3EFF6-B8E7-45D1-8793-1A7FAA406805}" srcOrd="0" destOrd="0" presId="urn:microsoft.com/office/officeart/2005/8/layout/vList5"/>
    <dgm:cxn modelId="{D730AEB0-A6ED-4118-B547-0AF72BE08614}" type="presOf" srcId="{83B9A341-3AE0-4A2F-A74E-75BCF0DEEF5D}" destId="{908A385D-823C-4335-A85F-E9216A45AFD0}" srcOrd="0" destOrd="0" presId="urn:microsoft.com/office/officeart/2005/8/layout/vList5"/>
    <dgm:cxn modelId="{FE1091C5-CD62-4AA0-811E-3DA83B7662B2}" srcId="{623D1416-F5FF-4049-B30B-8F599263C67E}" destId="{C52098EE-6AB8-49A9-A441-54DC4FFFFBAA}" srcOrd="2" destOrd="0" parTransId="{BEA1A80A-FB1E-4C65-8EAF-5FC4E9DB0A57}" sibTransId="{651D349B-7C66-44E6-9DE1-01499ECB9476}"/>
    <dgm:cxn modelId="{584D1AC5-2C64-4EE8-9323-18DD28A946B5}" type="presParOf" srcId="{63FCB22B-6AA2-4972-92C0-D92C85EA3A09}" destId="{190B9718-FB5D-4F97-B91F-8170499F93F0}" srcOrd="0" destOrd="0" presId="urn:microsoft.com/office/officeart/2005/8/layout/vList5"/>
    <dgm:cxn modelId="{D2402485-D622-4788-B234-43B9F795A6F2}" type="presParOf" srcId="{190B9718-FB5D-4F97-B91F-8170499F93F0}" destId="{92F3EFF6-B8E7-45D1-8793-1A7FAA406805}" srcOrd="0" destOrd="0" presId="urn:microsoft.com/office/officeart/2005/8/layout/vList5"/>
    <dgm:cxn modelId="{0F0100A4-B07C-426A-B781-EC43D3403D9A}" type="presParOf" srcId="{190B9718-FB5D-4F97-B91F-8170499F93F0}" destId="{908A385D-823C-4335-A85F-E9216A45AFD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4#4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r>
            <a:rPr lang="pl-PL" sz="2400" b="1" dirty="0" smtClean="0"/>
            <a:t>    Wykształcenie w </a:t>
          </a:r>
          <a:r>
            <a:rPr lang="pl-PL" sz="2400" b="1" dirty="0" err="1"/>
            <a:t>XIXw</a:t>
          </a:r>
          <a:r>
            <a:rPr lang="pl-PL" sz="2400" b="1" dirty="0" smtClean="0"/>
            <a:t>. </a:t>
          </a:r>
          <a:endParaRPr lang="pl-PL" sz="2000" b="1" dirty="0"/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/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/>
        </a:p>
      </dgm:t>
    </dgm:pt>
    <dgm:pt modelId="{B41FF52A-FF56-4AAB-BB92-E601D42489F6}" type="pres">
      <dgm:prSet presAssocID="{2B72919F-B77B-4F72-9EA8-65B5E1A7BB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6A5335C-AAC5-4E38-BCC6-BCED81D38BEC}" type="pres">
      <dgm:prSet presAssocID="{623D1416-F5FF-4049-B30B-8F599263C67E}" presName="comp" presStyleCnt="0"/>
      <dgm:spPr/>
    </dgm:pt>
    <dgm:pt modelId="{854A85CD-F9A2-459F-AAF8-200AE590F79D}" type="pres">
      <dgm:prSet presAssocID="{623D1416-F5FF-4049-B30B-8F599263C67E}" presName="box" presStyleLbl="node1" presStyleIdx="0" presStyleCnt="1" custLinFactNeighborX="-10682" custLinFactNeighborY="1697"/>
      <dgm:spPr/>
      <dgm:t>
        <a:bodyPr/>
        <a:lstStyle/>
        <a:p>
          <a:endParaRPr lang="pl-PL"/>
        </a:p>
      </dgm:t>
    </dgm:pt>
    <dgm:pt modelId="{B943E0F1-EBA2-4451-9DDC-385560761A7B}" type="pres">
      <dgm:prSet presAssocID="{623D1416-F5FF-4049-B30B-8F599263C67E}" presName="img" presStyleLbl="fgImgPlace1" presStyleIdx="0" presStyleCnt="1" custScaleX="311548" custScaleY="83269" custLinFactX="26101" custLinFactNeighborX="100000" custLinFactNeighborY="915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8FD27FA7-B42D-4F94-9F6A-7B32A1FA69E3}" type="pres">
      <dgm:prSet presAssocID="{623D1416-F5FF-4049-B30B-8F599263C67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B1E6584-65DB-4BAF-A0DC-1CEB9EF406D7}" type="presOf" srcId="{623D1416-F5FF-4049-B30B-8F599263C67E}" destId="{854A85CD-F9A2-459F-AAF8-200AE590F79D}" srcOrd="0" destOrd="0" presId="urn:microsoft.com/office/officeart/2005/8/layout/vList4#4"/>
    <dgm:cxn modelId="{A5BF07C3-F143-4385-8CF4-DC419E381BC3}" type="presOf" srcId="{623D1416-F5FF-4049-B30B-8F599263C67E}" destId="{8FD27FA7-B42D-4F94-9F6A-7B32A1FA69E3}" srcOrd="1" destOrd="0" presId="urn:microsoft.com/office/officeart/2005/8/layout/vList4#4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35A5BFBB-2E7B-41BD-9722-A6B92A4D305D}" type="presOf" srcId="{2B72919F-B77B-4F72-9EA8-65B5E1A7BB6A}" destId="{B41FF52A-FF56-4AAB-BB92-E601D42489F6}" srcOrd="0" destOrd="0" presId="urn:microsoft.com/office/officeart/2005/8/layout/vList4#4"/>
    <dgm:cxn modelId="{6286B225-9F42-4803-BA71-96CCED72AAA2}" type="presParOf" srcId="{B41FF52A-FF56-4AAB-BB92-E601D42489F6}" destId="{26A5335C-AAC5-4E38-BCC6-BCED81D38BEC}" srcOrd="0" destOrd="0" presId="urn:microsoft.com/office/officeart/2005/8/layout/vList4#4"/>
    <dgm:cxn modelId="{39EC4309-D871-4179-BBDE-9B8FAD671B3F}" type="presParOf" srcId="{26A5335C-AAC5-4E38-BCC6-BCED81D38BEC}" destId="{854A85CD-F9A2-459F-AAF8-200AE590F79D}" srcOrd="0" destOrd="0" presId="urn:microsoft.com/office/officeart/2005/8/layout/vList4#4"/>
    <dgm:cxn modelId="{EEEC0D82-F470-4A77-891E-89938E89EA5D}" type="presParOf" srcId="{26A5335C-AAC5-4E38-BCC6-BCED81D38BEC}" destId="{B943E0F1-EBA2-4451-9DDC-385560761A7B}" srcOrd="1" destOrd="0" presId="urn:microsoft.com/office/officeart/2005/8/layout/vList4#4"/>
    <dgm:cxn modelId="{D419F31C-FABF-44A3-9FAD-E26D7BEEC906}" type="presParOf" srcId="{26A5335C-AAC5-4E38-BCC6-BCED81D38BEC}" destId="{8FD27FA7-B42D-4F94-9F6A-7B32A1FA69E3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5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endParaRPr lang="pl-PL" sz="1400" b="1" dirty="0">
            <a:latin typeface="Times New Roman" pitchFamily="18" charset="0"/>
            <a:cs typeface="Times New Roman" pitchFamily="18" charset="0"/>
          </a:endParaRPr>
        </a:p>
        <a:p>
          <a:r>
            <a:rPr lang="pl-PL" sz="2400" b="1" dirty="0" smtClean="0">
              <a:latin typeface="Times New Roman" pitchFamily="18" charset="0"/>
              <a:cs typeface="Times New Roman" pitchFamily="18" charset="0"/>
            </a:rPr>
            <a:t>Niepełnosprawność</a:t>
          </a:r>
          <a:endParaRPr lang="pl-PL" sz="2400" b="1" dirty="0">
            <a:latin typeface="Times New Roman" pitchFamily="18" charset="0"/>
            <a:cs typeface="Times New Roman" pitchFamily="18" charset="0"/>
          </a:endParaRPr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83B9A341-3AE0-4A2F-A74E-75BCF0DEEF5D}">
      <dgm:prSet phldrT="[Tekst]" custT="1"/>
      <dgm:spPr/>
      <dgm:t>
        <a:bodyPr/>
        <a:lstStyle/>
        <a:p>
          <a:pPr algn="l"/>
          <a:r>
            <a:rPr lang="pl-PL" sz="1800" dirty="0" smtClean="0">
              <a:latin typeface="Times New Roman" pitchFamily="18" charset="0"/>
              <a:cs typeface="Times New Roman" pitchFamily="18" charset="0"/>
            </a:rPr>
            <a:t>Według danych Narodowego Spisu Powszechnego z 2002 r. niepełnosprawni w województwie małopolskim stanowili 17,8% mieszkańców a w mieście Krakowie 18,7 %. Jest to jednak inaczej definiowana niepełnosprawność niż XIX wieku.  </a:t>
          </a:r>
          <a:endParaRPr lang="pl-PL" sz="1800" dirty="0">
            <a:latin typeface="Times New Roman" pitchFamily="18" charset="0"/>
            <a:cs typeface="Times New Roman" pitchFamily="18" charset="0"/>
          </a:endParaRPr>
        </a:p>
      </dgm:t>
    </dgm:pt>
    <dgm:pt modelId="{F71646A9-287F-429D-BBA1-0E73F57714A4}" type="sibTrans" cxnId="{87D25864-DF0A-4110-92B7-4AA1C4CFBC92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53ACEEF0-228C-4AB1-82F5-6916F21664AA}" type="parTrans" cxnId="{87D25864-DF0A-4110-92B7-4AA1C4CFBC92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63FCB22B-6AA2-4972-92C0-D92C85EA3A09}" type="pres">
      <dgm:prSet presAssocID="{2B72919F-B77B-4F72-9EA8-65B5E1A7BB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90B9718-FB5D-4F97-B91F-8170499F93F0}" type="pres">
      <dgm:prSet presAssocID="{623D1416-F5FF-4049-B30B-8F599263C67E}" presName="linNode" presStyleCnt="0"/>
      <dgm:spPr/>
    </dgm:pt>
    <dgm:pt modelId="{92F3EFF6-B8E7-45D1-8793-1A7FAA406805}" type="pres">
      <dgm:prSet presAssocID="{623D1416-F5FF-4049-B30B-8F599263C67E}" presName="parentText" presStyleLbl="node1" presStyleIdx="0" presStyleCnt="1" custScaleX="12854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08A385D-823C-4335-A85F-E9216A45AFD0}" type="pres">
      <dgm:prSet presAssocID="{623D1416-F5FF-4049-B30B-8F599263C67E}" presName="descendantText" presStyleLbl="alignAccFollowNode1" presStyleIdx="0" presStyleCnt="1" custScaleY="10549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2EF7D6F-1467-4836-BF5C-6DB759EA59B8}" type="presOf" srcId="{83B9A341-3AE0-4A2F-A74E-75BCF0DEEF5D}" destId="{908A385D-823C-4335-A85F-E9216A45AFD0}" srcOrd="0" destOrd="0" presId="urn:microsoft.com/office/officeart/2005/8/layout/vList5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4A23DE55-C1CE-4E3E-B076-F59CA19DA314}" type="presOf" srcId="{2B72919F-B77B-4F72-9EA8-65B5E1A7BB6A}" destId="{63FCB22B-6AA2-4972-92C0-D92C85EA3A09}" srcOrd="0" destOrd="0" presId="urn:microsoft.com/office/officeart/2005/8/layout/vList5"/>
    <dgm:cxn modelId="{87D25864-DF0A-4110-92B7-4AA1C4CFBC92}" srcId="{623D1416-F5FF-4049-B30B-8F599263C67E}" destId="{83B9A341-3AE0-4A2F-A74E-75BCF0DEEF5D}" srcOrd="0" destOrd="0" parTransId="{53ACEEF0-228C-4AB1-82F5-6916F21664AA}" sibTransId="{F71646A9-287F-429D-BBA1-0E73F57714A4}"/>
    <dgm:cxn modelId="{3D65CB79-9BE3-4B74-9BCD-A27EBDE9B2DB}" type="presOf" srcId="{623D1416-F5FF-4049-B30B-8F599263C67E}" destId="{92F3EFF6-B8E7-45D1-8793-1A7FAA406805}" srcOrd="0" destOrd="0" presId="urn:microsoft.com/office/officeart/2005/8/layout/vList5"/>
    <dgm:cxn modelId="{E63889C5-42F6-4A44-894C-8BB20EE9FC6F}" type="presParOf" srcId="{63FCB22B-6AA2-4972-92C0-D92C85EA3A09}" destId="{190B9718-FB5D-4F97-B91F-8170499F93F0}" srcOrd="0" destOrd="0" presId="urn:microsoft.com/office/officeart/2005/8/layout/vList5"/>
    <dgm:cxn modelId="{42EDA203-6C7A-4109-94D0-D4D675177222}" type="presParOf" srcId="{190B9718-FB5D-4F97-B91F-8170499F93F0}" destId="{92F3EFF6-B8E7-45D1-8793-1A7FAA406805}" srcOrd="0" destOrd="0" presId="urn:microsoft.com/office/officeart/2005/8/layout/vList5"/>
    <dgm:cxn modelId="{3A6811FD-60D0-433D-8049-4AF7DB40C503}" type="presParOf" srcId="{190B9718-FB5D-4F97-B91F-8170499F93F0}" destId="{908A385D-823C-4335-A85F-E9216A45AFD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4#5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r>
            <a:rPr lang="pl-PL" sz="2400" b="1" dirty="0" smtClean="0"/>
            <a:t>    Wykształcenie w </a:t>
          </a:r>
          <a:r>
            <a:rPr lang="pl-PL" sz="2400" b="1" dirty="0" err="1"/>
            <a:t>XIXw</a:t>
          </a:r>
          <a:r>
            <a:rPr lang="pl-PL" sz="2400" b="1" dirty="0" smtClean="0"/>
            <a:t>. </a:t>
          </a:r>
          <a:endParaRPr lang="pl-PL" sz="2000" b="1" dirty="0"/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/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/>
        </a:p>
      </dgm:t>
    </dgm:pt>
    <dgm:pt modelId="{B41FF52A-FF56-4AAB-BB92-E601D42489F6}" type="pres">
      <dgm:prSet presAssocID="{2B72919F-B77B-4F72-9EA8-65B5E1A7BB6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6A5335C-AAC5-4E38-BCC6-BCED81D38BEC}" type="pres">
      <dgm:prSet presAssocID="{623D1416-F5FF-4049-B30B-8F599263C67E}" presName="comp" presStyleCnt="0"/>
      <dgm:spPr/>
    </dgm:pt>
    <dgm:pt modelId="{854A85CD-F9A2-459F-AAF8-200AE590F79D}" type="pres">
      <dgm:prSet presAssocID="{623D1416-F5FF-4049-B30B-8F599263C67E}" presName="box" presStyleLbl="node1" presStyleIdx="0" presStyleCnt="1" custLinFactNeighborX="-10682" custLinFactNeighborY="1697"/>
      <dgm:spPr/>
      <dgm:t>
        <a:bodyPr/>
        <a:lstStyle/>
        <a:p>
          <a:endParaRPr lang="pl-PL"/>
        </a:p>
      </dgm:t>
    </dgm:pt>
    <dgm:pt modelId="{B943E0F1-EBA2-4451-9DDC-385560761A7B}" type="pres">
      <dgm:prSet presAssocID="{623D1416-F5FF-4049-B30B-8F599263C67E}" presName="img" presStyleLbl="fgImgPlace1" presStyleIdx="0" presStyleCnt="1" custScaleX="344099" custScaleY="88540" custLinFactX="25327" custLinFactNeighborX="100000" custLinFactNeighborY="1305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8FD27FA7-B42D-4F94-9F6A-7B32A1FA69E3}" type="pres">
      <dgm:prSet presAssocID="{623D1416-F5FF-4049-B30B-8F599263C67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D83BDAD-0FD7-4629-B9F8-5CB66C9DF712}" type="presOf" srcId="{2B72919F-B77B-4F72-9EA8-65B5E1A7BB6A}" destId="{B41FF52A-FF56-4AAB-BB92-E601D42489F6}" srcOrd="0" destOrd="0" presId="urn:microsoft.com/office/officeart/2005/8/layout/vList4#5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2429467D-6B96-4C0D-AC62-970E772F319F}" type="presOf" srcId="{623D1416-F5FF-4049-B30B-8F599263C67E}" destId="{8FD27FA7-B42D-4F94-9F6A-7B32A1FA69E3}" srcOrd="1" destOrd="0" presId="urn:microsoft.com/office/officeart/2005/8/layout/vList4#5"/>
    <dgm:cxn modelId="{7AB6B473-47E0-4E0A-B521-9EEF59F63291}" type="presOf" srcId="{623D1416-F5FF-4049-B30B-8F599263C67E}" destId="{854A85CD-F9A2-459F-AAF8-200AE590F79D}" srcOrd="0" destOrd="0" presId="urn:microsoft.com/office/officeart/2005/8/layout/vList4#5"/>
    <dgm:cxn modelId="{3CFD9038-A61A-448F-B510-D5D3117B6D0F}" type="presParOf" srcId="{B41FF52A-FF56-4AAB-BB92-E601D42489F6}" destId="{26A5335C-AAC5-4E38-BCC6-BCED81D38BEC}" srcOrd="0" destOrd="0" presId="urn:microsoft.com/office/officeart/2005/8/layout/vList4#5"/>
    <dgm:cxn modelId="{EEC98F43-77CB-4FFC-983B-B827B6D7416C}" type="presParOf" srcId="{26A5335C-AAC5-4E38-BCC6-BCED81D38BEC}" destId="{854A85CD-F9A2-459F-AAF8-200AE590F79D}" srcOrd="0" destOrd="0" presId="urn:microsoft.com/office/officeart/2005/8/layout/vList4#5"/>
    <dgm:cxn modelId="{9E14DF8D-6CBB-423F-9615-A9D4F7D75E87}" type="presParOf" srcId="{26A5335C-AAC5-4E38-BCC6-BCED81D38BEC}" destId="{B943E0F1-EBA2-4451-9DDC-385560761A7B}" srcOrd="1" destOrd="0" presId="urn:microsoft.com/office/officeart/2005/8/layout/vList4#5"/>
    <dgm:cxn modelId="{728CF00B-8C26-416E-9A84-0D9B8052FF6C}" type="presParOf" srcId="{26A5335C-AAC5-4E38-BCC6-BCED81D38BEC}" destId="{8FD27FA7-B42D-4F94-9F6A-7B32A1FA69E3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B72919F-B77B-4F72-9EA8-65B5E1A7BB6A}" type="doc">
      <dgm:prSet loTypeId="urn:microsoft.com/office/officeart/2005/8/layout/vList5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623D1416-F5FF-4049-B30B-8F599263C67E}">
      <dgm:prSet phldrT="[Tekst]" custT="1"/>
      <dgm:spPr/>
      <dgm:t>
        <a:bodyPr/>
        <a:lstStyle/>
        <a:p>
          <a:endParaRPr lang="pl-PL" sz="1400" b="1" dirty="0">
            <a:latin typeface="Times New Roman" pitchFamily="18" charset="0"/>
            <a:cs typeface="Times New Roman" pitchFamily="18" charset="0"/>
          </a:endParaRPr>
        </a:p>
        <a:p>
          <a:r>
            <a:rPr lang="pl-PL" sz="2800" b="1" dirty="0">
              <a:latin typeface="Times New Roman" pitchFamily="18" charset="0"/>
              <a:cs typeface="Times New Roman" pitchFamily="18" charset="0"/>
            </a:rPr>
            <a:t>Powstanie </a:t>
          </a:r>
        </a:p>
        <a:p>
          <a:r>
            <a:rPr lang="pl-PL" sz="2800" b="1" dirty="0">
              <a:latin typeface="Times New Roman" pitchFamily="18" charset="0"/>
              <a:cs typeface="Times New Roman" pitchFamily="18" charset="0"/>
            </a:rPr>
            <a:t>GUS </a:t>
          </a:r>
        </a:p>
      </dgm:t>
    </dgm:pt>
    <dgm:pt modelId="{F04B0346-CBF9-4734-A5A9-399D68684DB8}" type="parTrans" cxnId="{26C6E3B5-0519-4DB5-B1BF-CD099C81BF4E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B7AB1FA2-2675-48D0-917F-BDCAE1438DBB}" type="sibTrans" cxnId="{26C6E3B5-0519-4DB5-B1BF-CD099C81BF4E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83B9A341-3AE0-4A2F-A74E-75BCF0DEEF5D}">
      <dgm:prSet phldrT="[Tekst]" custT="1"/>
      <dgm:spPr/>
      <dgm:t>
        <a:bodyPr/>
        <a:lstStyle/>
        <a:p>
          <a:pPr algn="l"/>
          <a:r>
            <a:rPr lang="pl-PL" sz="1800" dirty="0" smtClean="0">
              <a:latin typeface="Times New Roman" pitchFamily="18" charset="0"/>
              <a:cs typeface="Times New Roman" pitchFamily="18" charset="0"/>
            </a:rPr>
            <a:t>Kluczowy </a:t>
          </a:r>
          <a:r>
            <a:rPr lang="pl-PL" sz="1800" dirty="0">
              <a:latin typeface="Times New Roman" pitchFamily="18" charset="0"/>
              <a:cs typeface="Times New Roman" pitchFamily="18" charset="0"/>
            </a:rPr>
            <a:t>wpływ na dalszy rozwój statystyki miało powołanie w 1918r. Głównego Urzędu Statystycznego w Warszawie. </a:t>
          </a:r>
        </a:p>
      </dgm:t>
    </dgm:pt>
    <dgm:pt modelId="{F71646A9-287F-429D-BBA1-0E73F57714A4}" type="sibTrans" cxnId="{87D25864-DF0A-4110-92B7-4AA1C4CFBC92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53ACEEF0-228C-4AB1-82F5-6916F21664AA}" type="parTrans" cxnId="{87D25864-DF0A-4110-92B7-4AA1C4CFBC92}">
      <dgm:prSet/>
      <dgm:spPr/>
      <dgm:t>
        <a:bodyPr/>
        <a:lstStyle/>
        <a:p>
          <a:endParaRPr lang="pl-PL">
            <a:latin typeface="Times New Roman" pitchFamily="18" charset="0"/>
            <a:cs typeface="Times New Roman" pitchFamily="18" charset="0"/>
          </a:endParaRPr>
        </a:p>
      </dgm:t>
    </dgm:pt>
    <dgm:pt modelId="{63FCB22B-6AA2-4972-92C0-D92C85EA3A09}" type="pres">
      <dgm:prSet presAssocID="{2B72919F-B77B-4F72-9EA8-65B5E1A7BB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90B9718-FB5D-4F97-B91F-8170499F93F0}" type="pres">
      <dgm:prSet presAssocID="{623D1416-F5FF-4049-B30B-8F599263C67E}" presName="linNode" presStyleCnt="0"/>
      <dgm:spPr/>
    </dgm:pt>
    <dgm:pt modelId="{92F3EFF6-B8E7-45D1-8793-1A7FAA406805}" type="pres">
      <dgm:prSet presAssocID="{623D1416-F5FF-4049-B30B-8F599263C67E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08A385D-823C-4335-A85F-E9216A45AFD0}" type="pres">
      <dgm:prSet presAssocID="{623D1416-F5FF-4049-B30B-8F599263C67E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C6846DF-FF7B-4184-9A2F-5A50A9640D31}" type="presOf" srcId="{2B72919F-B77B-4F72-9EA8-65B5E1A7BB6A}" destId="{63FCB22B-6AA2-4972-92C0-D92C85EA3A09}" srcOrd="0" destOrd="0" presId="urn:microsoft.com/office/officeart/2005/8/layout/vList5"/>
    <dgm:cxn modelId="{5FE7E8FD-9CBF-44B5-AFF9-0FBCDF132EEE}" type="presOf" srcId="{83B9A341-3AE0-4A2F-A74E-75BCF0DEEF5D}" destId="{908A385D-823C-4335-A85F-E9216A45AFD0}" srcOrd="0" destOrd="0" presId="urn:microsoft.com/office/officeart/2005/8/layout/vList5"/>
    <dgm:cxn modelId="{26C6E3B5-0519-4DB5-B1BF-CD099C81BF4E}" srcId="{2B72919F-B77B-4F72-9EA8-65B5E1A7BB6A}" destId="{623D1416-F5FF-4049-B30B-8F599263C67E}" srcOrd="0" destOrd="0" parTransId="{F04B0346-CBF9-4734-A5A9-399D68684DB8}" sibTransId="{B7AB1FA2-2675-48D0-917F-BDCAE1438DBB}"/>
    <dgm:cxn modelId="{9FF356BF-E265-4625-B346-EA56CD9ED225}" type="presOf" srcId="{623D1416-F5FF-4049-B30B-8F599263C67E}" destId="{92F3EFF6-B8E7-45D1-8793-1A7FAA406805}" srcOrd="0" destOrd="0" presId="urn:microsoft.com/office/officeart/2005/8/layout/vList5"/>
    <dgm:cxn modelId="{87D25864-DF0A-4110-92B7-4AA1C4CFBC92}" srcId="{623D1416-F5FF-4049-B30B-8F599263C67E}" destId="{83B9A341-3AE0-4A2F-A74E-75BCF0DEEF5D}" srcOrd="0" destOrd="0" parTransId="{53ACEEF0-228C-4AB1-82F5-6916F21664AA}" sibTransId="{F71646A9-287F-429D-BBA1-0E73F57714A4}"/>
    <dgm:cxn modelId="{C0BCCF1E-DB58-4B32-9C68-F34A4CCF675C}" type="presParOf" srcId="{63FCB22B-6AA2-4972-92C0-D92C85EA3A09}" destId="{190B9718-FB5D-4F97-B91F-8170499F93F0}" srcOrd="0" destOrd="0" presId="urn:microsoft.com/office/officeart/2005/8/layout/vList5"/>
    <dgm:cxn modelId="{76FFDF23-8A20-45B3-99BF-779D8C4A0D96}" type="presParOf" srcId="{190B9718-FB5D-4F97-B91F-8170499F93F0}" destId="{92F3EFF6-B8E7-45D1-8793-1A7FAA406805}" srcOrd="0" destOrd="0" presId="urn:microsoft.com/office/officeart/2005/8/layout/vList5"/>
    <dgm:cxn modelId="{CFAB9D32-44F7-4E07-BD13-BE59BF5A8E97}" type="presParOf" srcId="{190B9718-FB5D-4F97-B91F-8170499F93F0}" destId="{908A385D-823C-4335-A85F-E9216A45AFD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9EE2A-54C4-44EB-91DC-4B0E23C2919D}">
      <dsp:nvSpPr>
        <dsp:cNvPr id="0" name=""/>
        <dsp:cNvSpPr/>
      </dsp:nvSpPr>
      <dsp:spPr>
        <a:xfrm rot="5400000">
          <a:off x="3055103" y="93001"/>
          <a:ext cx="4282762" cy="4743219"/>
        </a:xfrm>
        <a:prstGeom prst="round2Same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>
              <a:latin typeface="Times New Roman" pitchFamily="18" charset="0"/>
              <a:cs typeface="Times New Roman" pitchFamily="18" charset="0"/>
            </a:rPr>
            <a:t>W Krakowie, w 1882r. powstała pierwsza Komisja Statystyczna w kraju (w obrębie współczesnych granic), a zaraz potem w 1884r. Miejskie Biuro Statystyczne.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latin typeface="Times New Roman" pitchFamily="18" charset="0"/>
              <a:cs typeface="Times New Roman" pitchFamily="18" charset="0"/>
            </a:rPr>
            <a:t>Pierwszym dyrektorem krakowskiej placówki statystyki publicznej został prof. Uniwersytetu Jagiellońskiego Józef Kleczyński, podkreślając zarazem naukowe powiązania Miejskiego Biura Statystycznego</a:t>
          </a:r>
          <a:endParaRPr lang="pl-PL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latin typeface="Times New Roman" pitchFamily="18" charset="0"/>
              <a:cs typeface="Times New Roman" pitchFamily="18" charset="0"/>
            </a:rPr>
            <a:t>Głównymi zadaniami Miejskiego Biura Statystycznego było zbieranie i dostarczanie danych statystycznych zgodnie z zapotrzebowaniem Komisji Statystycznej, przeprowadzanie spisów i współpraca z innymi biurami statystycznymi w kraju i zagranicą. </a:t>
          </a:r>
          <a:endParaRPr lang="pl-PL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824875" y="532297"/>
        <a:ext cx="4534152" cy="3864628"/>
      </dsp:txXfrm>
    </dsp:sp>
    <dsp:sp modelId="{05F7F679-DC4E-460A-921A-9612E4A55A62}">
      <dsp:nvSpPr>
        <dsp:cNvPr id="0" name=""/>
        <dsp:cNvSpPr/>
      </dsp:nvSpPr>
      <dsp:spPr>
        <a:xfrm>
          <a:off x="75771" y="2403"/>
          <a:ext cx="2749104" cy="4924415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latin typeface="Times New Roman" pitchFamily="18" charset="0"/>
              <a:cs typeface="Times New Roman" pitchFamily="18" charset="0"/>
            </a:rPr>
            <a:t>Powstanie pierwszej instytucji statystycznej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latin typeface="Times New Roman" pitchFamily="18" charset="0"/>
              <a:cs typeface="Times New Roman" pitchFamily="18" charset="0"/>
            </a:rPr>
            <a:t>w Polsce </a:t>
          </a:r>
          <a:endParaRPr lang="pl-PL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9971" y="136603"/>
        <a:ext cx="2480704" cy="46560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2FFA3-9CD5-4823-A475-EDFB5EF5AF2B}">
      <dsp:nvSpPr>
        <dsp:cNvPr id="0" name=""/>
        <dsp:cNvSpPr/>
      </dsp:nvSpPr>
      <dsp:spPr>
        <a:xfrm>
          <a:off x="14" y="0"/>
          <a:ext cx="7358114" cy="4853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400" b="1" kern="1200" dirty="0"/>
        </a:p>
      </dsp:txBody>
      <dsp:txXfrm>
        <a:off x="1956941" y="0"/>
        <a:ext cx="5401187" cy="4853039"/>
      </dsp:txXfrm>
    </dsp:sp>
    <dsp:sp modelId="{B8B5546E-982D-45EF-BBB2-90DA9AF614EF}">
      <dsp:nvSpPr>
        <dsp:cNvPr id="0" name=""/>
        <dsp:cNvSpPr/>
      </dsp:nvSpPr>
      <dsp:spPr>
        <a:xfrm>
          <a:off x="428624" y="285746"/>
          <a:ext cx="3414738" cy="42815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2FFA3-9CD5-4823-A475-EDFB5EF5AF2B}">
      <dsp:nvSpPr>
        <dsp:cNvPr id="0" name=""/>
        <dsp:cNvSpPr/>
      </dsp:nvSpPr>
      <dsp:spPr>
        <a:xfrm>
          <a:off x="0" y="0"/>
          <a:ext cx="7358114" cy="4853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56926" y="0"/>
        <a:ext cx="5401187" cy="4853039"/>
      </dsp:txXfrm>
    </dsp:sp>
    <dsp:sp modelId="{B8B5546E-982D-45EF-BBB2-90DA9AF614EF}">
      <dsp:nvSpPr>
        <dsp:cNvPr id="0" name=""/>
        <dsp:cNvSpPr/>
      </dsp:nvSpPr>
      <dsp:spPr>
        <a:xfrm>
          <a:off x="428635" y="142873"/>
          <a:ext cx="3557618" cy="44338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CF3C62-DC27-41DE-AD71-3616A70C6ABE}">
      <dsp:nvSpPr>
        <dsp:cNvPr id="0" name=""/>
        <dsp:cNvSpPr/>
      </dsp:nvSpPr>
      <dsp:spPr>
        <a:xfrm rot="5400000">
          <a:off x="3400448" y="-464347"/>
          <a:ext cx="2914670" cy="4572032"/>
        </a:xfrm>
        <a:prstGeom prst="round2Same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>
              <a:latin typeface="Times New Roman" pitchFamily="18" charset="0"/>
              <a:cs typeface="Times New Roman" pitchFamily="18" charset="0"/>
            </a:rPr>
            <a:t>Ciekawym elementem przedstawiania danych statystycznych na początku XX w. były atlasy statystyczne, które prezentowały zebrane informacje na mapach. Dawały dzięki temu przejrzysty obraz badanych cech w przestrzeni terytorialnej kraju lub województwa.</a:t>
          </a:r>
        </a:p>
      </dsp:txBody>
      <dsp:txXfrm rot="-5400000">
        <a:off x="2571767" y="506616"/>
        <a:ext cx="4429750" cy="2630106"/>
      </dsp:txXfrm>
    </dsp:sp>
    <dsp:sp modelId="{E48A8049-C4E1-4CCB-87F2-EA05034F57FA}">
      <dsp:nvSpPr>
        <dsp:cNvPr id="0" name=""/>
        <dsp:cNvSpPr/>
      </dsp:nvSpPr>
      <dsp:spPr>
        <a:xfrm>
          <a:off x="0" y="0"/>
          <a:ext cx="2571768" cy="3643338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>
              <a:latin typeface="Times New Roman" pitchFamily="18" charset="0"/>
              <a:cs typeface="Times New Roman" pitchFamily="18" charset="0"/>
            </a:rPr>
            <a:t>Atlasy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>
              <a:latin typeface="Times New Roman" pitchFamily="18" charset="0"/>
              <a:cs typeface="Times New Roman" pitchFamily="18" charset="0"/>
            </a:rPr>
            <a:t>Statystyczne</a:t>
          </a:r>
        </a:p>
      </dsp:txBody>
      <dsp:txXfrm>
        <a:off x="125543" y="125543"/>
        <a:ext cx="2320682" cy="339225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2FFA3-9CD5-4823-A475-EDFB5EF5AF2B}">
      <dsp:nvSpPr>
        <dsp:cNvPr id="0" name=""/>
        <dsp:cNvSpPr/>
      </dsp:nvSpPr>
      <dsp:spPr>
        <a:xfrm>
          <a:off x="0" y="0"/>
          <a:ext cx="7429552" cy="59949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/>
            <a:t>                                                                                                                                                                                                                                               </a:t>
          </a:r>
          <a:endParaRPr lang="pl-PL" sz="2400" b="1" kern="1200" dirty="0"/>
        </a:p>
      </dsp:txBody>
      <dsp:txXfrm>
        <a:off x="2085403" y="0"/>
        <a:ext cx="5344148" cy="5994931"/>
      </dsp:txXfrm>
    </dsp:sp>
    <dsp:sp modelId="{B8B5546E-982D-45EF-BBB2-90DA9AF614EF}">
      <dsp:nvSpPr>
        <dsp:cNvPr id="0" name=""/>
        <dsp:cNvSpPr/>
      </dsp:nvSpPr>
      <dsp:spPr>
        <a:xfrm>
          <a:off x="509222" y="571508"/>
          <a:ext cx="6636105" cy="445010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2FFA3-9CD5-4823-A475-EDFB5EF5AF2B}">
      <dsp:nvSpPr>
        <dsp:cNvPr id="0" name=""/>
        <dsp:cNvSpPr/>
      </dsp:nvSpPr>
      <dsp:spPr>
        <a:xfrm>
          <a:off x="0" y="0"/>
          <a:ext cx="7358114" cy="5852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400" b="1" kern="1200" dirty="0"/>
        </a:p>
      </dsp:txBody>
      <dsp:txXfrm>
        <a:off x="2056842" y="0"/>
        <a:ext cx="5301271" cy="5852195"/>
      </dsp:txXfrm>
    </dsp:sp>
    <dsp:sp modelId="{B8B5546E-982D-45EF-BBB2-90DA9AF614EF}">
      <dsp:nvSpPr>
        <dsp:cNvPr id="0" name=""/>
        <dsp:cNvSpPr/>
      </dsp:nvSpPr>
      <dsp:spPr>
        <a:xfrm>
          <a:off x="571500" y="785832"/>
          <a:ext cx="6357984" cy="49675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2FFA3-9CD5-4823-A475-EDFB5EF5AF2B}">
      <dsp:nvSpPr>
        <dsp:cNvPr id="0" name=""/>
        <dsp:cNvSpPr/>
      </dsp:nvSpPr>
      <dsp:spPr>
        <a:xfrm>
          <a:off x="17895" y="0"/>
          <a:ext cx="7358114" cy="5852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400" b="1" kern="1200" dirty="0"/>
        </a:p>
      </dsp:txBody>
      <dsp:txXfrm>
        <a:off x="2074737" y="0"/>
        <a:ext cx="5301271" cy="5852195"/>
      </dsp:txXfrm>
    </dsp:sp>
    <dsp:sp modelId="{B8B5546E-982D-45EF-BBB2-90DA9AF614EF}">
      <dsp:nvSpPr>
        <dsp:cNvPr id="0" name=""/>
        <dsp:cNvSpPr/>
      </dsp:nvSpPr>
      <dsp:spPr>
        <a:xfrm>
          <a:off x="357191" y="357194"/>
          <a:ext cx="6643758" cy="5396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2FFA3-9CD5-4823-A475-EDFB5EF5AF2B}">
      <dsp:nvSpPr>
        <dsp:cNvPr id="0" name=""/>
        <dsp:cNvSpPr/>
      </dsp:nvSpPr>
      <dsp:spPr>
        <a:xfrm>
          <a:off x="60752" y="0"/>
          <a:ext cx="7358114" cy="58521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400" b="1" kern="1200" dirty="0"/>
        </a:p>
      </dsp:txBody>
      <dsp:txXfrm>
        <a:off x="2117594" y="0"/>
        <a:ext cx="5301271" cy="5852195"/>
      </dsp:txXfrm>
    </dsp:sp>
    <dsp:sp modelId="{B8B5546E-982D-45EF-BBB2-90DA9AF614EF}">
      <dsp:nvSpPr>
        <dsp:cNvPr id="0" name=""/>
        <dsp:cNvSpPr/>
      </dsp:nvSpPr>
      <dsp:spPr>
        <a:xfrm>
          <a:off x="285755" y="71443"/>
          <a:ext cx="6815188" cy="43193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60DF5E-6475-4B39-AF57-BDF37C304470}">
      <dsp:nvSpPr>
        <dsp:cNvPr id="0" name=""/>
        <dsp:cNvSpPr/>
      </dsp:nvSpPr>
      <dsp:spPr>
        <a:xfrm rot="5400000">
          <a:off x="3052410" y="-95634"/>
          <a:ext cx="3776680" cy="4548986"/>
        </a:xfrm>
        <a:prstGeom prst="round2Same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latin typeface="Times New Roman" pitchFamily="18" charset="0"/>
              <a:cs typeface="Times New Roman" pitchFamily="18" charset="0"/>
            </a:rPr>
            <a:t>Dane zbierane na przestrzeni wieków przez instytucje statystyczne w Krakowie i w całej Polsce stanowią dla nas, ludzi współczesnych, niesamowicie interesujące źródło wiedzy o drodze, którą ludzkość musiała przejść, aby osiągnąć dzisiejszy poziom rozwoju. Ponadto informacje zbierane na poziomie województw, powiatów i gmin stanowią podstawę do prowadzenia świadomej polityki regionalnej w kraju. Bez takich danych i opracowań wiedza statystyczna w państwie byłaby znacznie uboższa, niepełna i bardziej powierzchowna.</a:t>
          </a:r>
          <a:endParaRPr lang="pl-PL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666257" y="474881"/>
        <a:ext cx="4364624" cy="3407956"/>
      </dsp:txXfrm>
    </dsp:sp>
    <dsp:sp modelId="{E1A1703B-630D-4DCC-8D81-DA2EC6E1F3BD}">
      <dsp:nvSpPr>
        <dsp:cNvPr id="0" name=""/>
        <dsp:cNvSpPr/>
      </dsp:nvSpPr>
      <dsp:spPr>
        <a:xfrm>
          <a:off x="142869" y="2127"/>
          <a:ext cx="2523388" cy="4353462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latin typeface="Times New Roman" pitchFamily="18" charset="0"/>
              <a:cs typeface="Times New Roman" pitchFamily="18" charset="0"/>
            </a:rPr>
            <a:t>Rola statystyki </a:t>
          </a:r>
          <a:endParaRPr lang="pl-PL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6051" y="125309"/>
        <a:ext cx="2277024" cy="41070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2FFA3-9CD5-4823-A475-EDFB5EF5AF2B}">
      <dsp:nvSpPr>
        <dsp:cNvPr id="0" name=""/>
        <dsp:cNvSpPr/>
      </dsp:nvSpPr>
      <dsp:spPr>
        <a:xfrm>
          <a:off x="178831" y="0"/>
          <a:ext cx="7358114" cy="4853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400" b="1" kern="1200" dirty="0"/>
        </a:p>
      </dsp:txBody>
      <dsp:txXfrm>
        <a:off x="2135758" y="0"/>
        <a:ext cx="5401187" cy="4853039"/>
      </dsp:txXfrm>
    </dsp:sp>
    <dsp:sp modelId="{B8B5546E-982D-45EF-BBB2-90DA9AF614EF}">
      <dsp:nvSpPr>
        <dsp:cNvPr id="0" name=""/>
        <dsp:cNvSpPr/>
      </dsp:nvSpPr>
      <dsp:spPr>
        <a:xfrm>
          <a:off x="357192" y="357183"/>
          <a:ext cx="3157558" cy="40253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A85CD-F9A2-459F-AAF8-200AE590F79D}">
      <dsp:nvSpPr>
        <dsp:cNvPr id="0" name=""/>
        <dsp:cNvSpPr/>
      </dsp:nvSpPr>
      <dsp:spPr>
        <a:xfrm>
          <a:off x="0" y="5092"/>
          <a:ext cx="7858180" cy="52098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latin typeface="Times New Roman" pitchFamily="18" charset="0"/>
              <a:cs typeface="Times New Roman" pitchFamily="18" charset="0"/>
            </a:rPr>
            <a:t>    </a:t>
          </a:r>
          <a:endParaRPr lang="pl-PL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92624" y="5092"/>
        <a:ext cx="5765555" cy="5209881"/>
      </dsp:txXfrm>
    </dsp:sp>
    <dsp:sp modelId="{B943E0F1-EBA2-4451-9DDC-385560761A7B}">
      <dsp:nvSpPr>
        <dsp:cNvPr id="0" name=""/>
        <dsp:cNvSpPr/>
      </dsp:nvSpPr>
      <dsp:spPr>
        <a:xfrm>
          <a:off x="1101645" y="1175203"/>
          <a:ext cx="5767291" cy="3769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A85CD-F9A2-459F-AAF8-200AE590F79D}">
      <dsp:nvSpPr>
        <dsp:cNvPr id="0" name=""/>
        <dsp:cNvSpPr/>
      </dsp:nvSpPr>
      <dsp:spPr>
        <a:xfrm>
          <a:off x="0" y="5162"/>
          <a:ext cx="7643866" cy="52812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/>
            <a:t>    Wykształcenie w </a:t>
          </a:r>
          <a:r>
            <a:rPr lang="pl-PL" sz="2400" b="1" kern="1200" dirty="0" err="1"/>
            <a:t>XIXw</a:t>
          </a:r>
          <a:r>
            <a:rPr lang="pl-PL" sz="2400" b="1" kern="1200" dirty="0" smtClean="0"/>
            <a:t>. </a:t>
          </a:r>
          <a:endParaRPr lang="pl-PL" sz="2000" b="1" kern="1200" dirty="0"/>
        </a:p>
      </dsp:txBody>
      <dsp:txXfrm>
        <a:off x="2056898" y="5162"/>
        <a:ext cx="5586967" cy="5281249"/>
      </dsp:txXfrm>
    </dsp:sp>
    <dsp:sp modelId="{B943E0F1-EBA2-4451-9DDC-385560761A7B}">
      <dsp:nvSpPr>
        <dsp:cNvPr id="0" name=""/>
        <dsp:cNvSpPr/>
      </dsp:nvSpPr>
      <dsp:spPr>
        <a:xfrm>
          <a:off x="1000132" y="785807"/>
          <a:ext cx="5610001" cy="438833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A385D-823C-4335-A85F-E9216A45AFD0}">
      <dsp:nvSpPr>
        <dsp:cNvPr id="0" name=""/>
        <dsp:cNvSpPr/>
      </dsp:nvSpPr>
      <dsp:spPr>
        <a:xfrm rot="5400000">
          <a:off x="3321869" y="-464347"/>
          <a:ext cx="3071828" cy="4572032"/>
        </a:xfrm>
        <a:prstGeom prst="round2Same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latin typeface="Times New Roman" pitchFamily="18" charset="0"/>
              <a:cs typeface="Times New Roman" pitchFamily="18" charset="0"/>
            </a:rPr>
            <a:t>Według danych Narodowego Spisu Powszechnego z 2002 r. 2,6% ludności Małopolski i 1,3% mieszkańców Krakowa nie miało ukończonego wykształcenia podstawowego lub deklarowało brak wykształcenia. </a:t>
          </a:r>
          <a:endParaRPr lang="pl-PL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latin typeface="Times New Roman" pitchFamily="18" charset="0"/>
              <a:cs typeface="Times New Roman" pitchFamily="18" charset="0"/>
            </a:rPr>
            <a:t>Co 12 Małopolanin oraz co 6 Krakowianin legitymował się uzyskaniem wyższego wykształcenia </a:t>
          </a:r>
          <a:endParaRPr lang="pl-PL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571767" y="435709"/>
        <a:ext cx="4422078" cy="2771920"/>
      </dsp:txXfrm>
    </dsp:sp>
    <dsp:sp modelId="{92F3EFF6-B8E7-45D1-8793-1A7FAA406805}">
      <dsp:nvSpPr>
        <dsp:cNvPr id="0" name=""/>
        <dsp:cNvSpPr/>
      </dsp:nvSpPr>
      <dsp:spPr>
        <a:xfrm>
          <a:off x="0" y="1778"/>
          <a:ext cx="2571768" cy="3639780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latin typeface="Times New Roman" pitchFamily="18" charset="0"/>
              <a:cs typeface="Times New Roman" pitchFamily="18" charset="0"/>
            </a:rPr>
            <a:t>Wykształcenie współcześnie</a:t>
          </a:r>
          <a:endParaRPr lang="pl-PL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5543" y="127321"/>
        <a:ext cx="2320682" cy="33886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A85CD-F9A2-459F-AAF8-200AE590F79D}">
      <dsp:nvSpPr>
        <dsp:cNvPr id="0" name=""/>
        <dsp:cNvSpPr/>
      </dsp:nvSpPr>
      <dsp:spPr>
        <a:xfrm>
          <a:off x="0" y="4743"/>
          <a:ext cx="7000924" cy="48530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/>
            <a:t>    Wykształcenie w </a:t>
          </a:r>
          <a:r>
            <a:rPr lang="pl-PL" sz="2400" b="1" kern="1200" dirty="0" err="1"/>
            <a:t>XIXw</a:t>
          </a:r>
          <a:r>
            <a:rPr lang="pl-PL" sz="2400" b="1" kern="1200" dirty="0" smtClean="0"/>
            <a:t>. </a:t>
          </a:r>
          <a:endParaRPr lang="pl-PL" sz="2000" b="1" kern="1200" dirty="0"/>
        </a:p>
      </dsp:txBody>
      <dsp:txXfrm>
        <a:off x="1885488" y="4743"/>
        <a:ext cx="5115435" cy="4853040"/>
      </dsp:txXfrm>
    </dsp:sp>
    <dsp:sp modelId="{B943E0F1-EBA2-4451-9DDC-385560761A7B}">
      <dsp:nvSpPr>
        <dsp:cNvPr id="0" name=""/>
        <dsp:cNvSpPr/>
      </dsp:nvSpPr>
      <dsp:spPr>
        <a:xfrm>
          <a:off x="1267783" y="1165409"/>
          <a:ext cx="4362247" cy="32328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A385D-823C-4335-A85F-E9216A45AFD0}">
      <dsp:nvSpPr>
        <dsp:cNvPr id="0" name=""/>
        <dsp:cNvSpPr/>
      </dsp:nvSpPr>
      <dsp:spPr>
        <a:xfrm rot="5400000">
          <a:off x="3532449" y="-250033"/>
          <a:ext cx="3074831" cy="4143404"/>
        </a:xfrm>
        <a:prstGeom prst="round2Same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latin typeface="Times New Roman" pitchFamily="18" charset="0"/>
              <a:cs typeface="Times New Roman" pitchFamily="18" charset="0"/>
            </a:rPr>
            <a:t>Według danych Narodowego Spisu Powszechnego z 2002 r. niepełnosprawni w województwie małopolskim stanowili 17,8% mieszkańców a w mieście Krakowie 18,7 %. Jest to jednak inaczej definiowana niepełnosprawność niż XIX wieku.  </a:t>
          </a:r>
          <a:endParaRPr lang="pl-PL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998163" y="434354"/>
        <a:ext cx="3993303" cy="2774629"/>
      </dsp:txXfrm>
    </dsp:sp>
    <dsp:sp modelId="{92F3EFF6-B8E7-45D1-8793-1A7FAA406805}">
      <dsp:nvSpPr>
        <dsp:cNvPr id="0" name=""/>
        <dsp:cNvSpPr/>
      </dsp:nvSpPr>
      <dsp:spPr>
        <a:xfrm>
          <a:off x="2233" y="0"/>
          <a:ext cx="2995929" cy="3643338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latin typeface="Times New Roman" pitchFamily="18" charset="0"/>
              <a:cs typeface="Times New Roman" pitchFamily="18" charset="0"/>
            </a:rPr>
            <a:t>Niepełnosprawność</a:t>
          </a:r>
          <a:endParaRPr lang="pl-PL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8482" y="146249"/>
        <a:ext cx="2703431" cy="33508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A85CD-F9A2-459F-AAF8-200AE590F79D}">
      <dsp:nvSpPr>
        <dsp:cNvPr id="0" name=""/>
        <dsp:cNvSpPr/>
      </dsp:nvSpPr>
      <dsp:spPr>
        <a:xfrm>
          <a:off x="0" y="4743"/>
          <a:ext cx="7000924" cy="48530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/>
            <a:t>    Wykształcenie w </a:t>
          </a:r>
          <a:r>
            <a:rPr lang="pl-PL" sz="2400" b="1" kern="1200" dirty="0" err="1"/>
            <a:t>XIXw</a:t>
          </a:r>
          <a:r>
            <a:rPr lang="pl-PL" sz="2400" b="1" kern="1200" dirty="0" smtClean="0"/>
            <a:t>. </a:t>
          </a:r>
          <a:endParaRPr lang="pl-PL" sz="2000" b="1" kern="1200" dirty="0"/>
        </a:p>
      </dsp:txBody>
      <dsp:txXfrm>
        <a:off x="1885488" y="4743"/>
        <a:ext cx="5115435" cy="4853040"/>
      </dsp:txXfrm>
    </dsp:sp>
    <dsp:sp modelId="{B943E0F1-EBA2-4451-9DDC-385560761A7B}">
      <dsp:nvSpPr>
        <dsp:cNvPr id="0" name=""/>
        <dsp:cNvSpPr/>
      </dsp:nvSpPr>
      <dsp:spPr>
        <a:xfrm>
          <a:off x="1143002" y="1214463"/>
          <a:ext cx="4818021" cy="34375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A385D-823C-4335-A85F-E9216A45AFD0}">
      <dsp:nvSpPr>
        <dsp:cNvPr id="0" name=""/>
        <dsp:cNvSpPr/>
      </dsp:nvSpPr>
      <dsp:spPr>
        <a:xfrm rot="5400000">
          <a:off x="3369016" y="-538642"/>
          <a:ext cx="2686068" cy="4434871"/>
        </a:xfrm>
        <a:prstGeom prst="round2Same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latin typeface="Times New Roman" pitchFamily="18" charset="0"/>
              <a:cs typeface="Times New Roman" pitchFamily="18" charset="0"/>
            </a:rPr>
            <a:t>Kluczowy </a:t>
          </a:r>
          <a:r>
            <a:rPr lang="pl-PL" sz="1800" kern="1200" dirty="0">
              <a:latin typeface="Times New Roman" pitchFamily="18" charset="0"/>
              <a:cs typeface="Times New Roman" pitchFamily="18" charset="0"/>
            </a:rPr>
            <a:t>wpływ na dalszy rozwój statystyki miało powołanie w 1918r. Głównego Urzędu Statystycznego w Warszawie. </a:t>
          </a:r>
        </a:p>
      </dsp:txBody>
      <dsp:txXfrm rot="-5400000">
        <a:off x="2494615" y="466882"/>
        <a:ext cx="4303748" cy="2423822"/>
      </dsp:txXfrm>
    </dsp:sp>
    <dsp:sp modelId="{92F3EFF6-B8E7-45D1-8793-1A7FAA406805}">
      <dsp:nvSpPr>
        <dsp:cNvPr id="0" name=""/>
        <dsp:cNvSpPr/>
      </dsp:nvSpPr>
      <dsp:spPr>
        <a:xfrm>
          <a:off x="0" y="0"/>
          <a:ext cx="2494614" cy="3357586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b="1" kern="1200" dirty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>
              <a:latin typeface="Times New Roman" pitchFamily="18" charset="0"/>
              <a:cs typeface="Times New Roman" pitchFamily="18" charset="0"/>
            </a:rPr>
            <a:t>Powstanie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>
              <a:latin typeface="Times New Roman" pitchFamily="18" charset="0"/>
              <a:cs typeface="Times New Roman" pitchFamily="18" charset="0"/>
            </a:rPr>
            <a:t>GUS </a:t>
          </a:r>
        </a:p>
      </dsp:txBody>
      <dsp:txXfrm>
        <a:off x="121777" y="121777"/>
        <a:ext cx="2251060" cy="3114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#8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#9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#1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ABC56-1D61-4749-9692-9EAD555F3E3A}" type="datetimeFigureOut">
              <a:rPr lang="pl-PL" smtClean="0"/>
              <a:pPr/>
              <a:t>2014-03-07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7135C-8B64-45CE-9409-92D61C2735E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79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7135C-8B64-45CE-9409-92D61C2735E9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7135C-8B64-45CE-9409-92D61C2735E9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6D6F-119C-417C-9602-998F4A539907}" type="datetimeFigureOut">
              <a:rPr lang="pl-PL" smtClean="0"/>
              <a:pPr/>
              <a:t>2014-03-07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B2AB-8F58-495C-A425-D0487716EF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6D6F-119C-417C-9602-998F4A539907}" type="datetimeFigureOut">
              <a:rPr lang="pl-PL" smtClean="0"/>
              <a:pPr/>
              <a:t>2014-03-07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B2AB-8F58-495C-A425-D0487716EF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6D6F-119C-417C-9602-998F4A539907}" type="datetimeFigureOut">
              <a:rPr lang="pl-PL" smtClean="0"/>
              <a:pPr/>
              <a:t>2014-03-07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B2AB-8F58-495C-A425-D0487716EF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6D6F-119C-417C-9602-998F4A539907}" type="datetimeFigureOut">
              <a:rPr lang="pl-PL" smtClean="0"/>
              <a:pPr/>
              <a:t>2014-03-07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B2AB-8F58-495C-A425-D0487716EF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6D6F-119C-417C-9602-998F4A539907}" type="datetimeFigureOut">
              <a:rPr lang="pl-PL" smtClean="0"/>
              <a:pPr/>
              <a:t>2014-03-07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B2AB-8F58-495C-A425-D0487716EF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6D6F-119C-417C-9602-998F4A539907}" type="datetimeFigureOut">
              <a:rPr lang="pl-PL" smtClean="0"/>
              <a:pPr/>
              <a:t>2014-03-07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B2AB-8F58-495C-A425-D0487716EF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6D6F-119C-417C-9602-998F4A539907}" type="datetimeFigureOut">
              <a:rPr lang="pl-PL" smtClean="0"/>
              <a:pPr/>
              <a:t>2014-03-07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B2AB-8F58-495C-A425-D0487716EF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6D6F-119C-417C-9602-998F4A539907}" type="datetimeFigureOut">
              <a:rPr lang="pl-PL" smtClean="0"/>
              <a:pPr/>
              <a:t>2014-03-07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B2AB-8F58-495C-A425-D0487716EF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6D6F-119C-417C-9602-998F4A539907}" type="datetimeFigureOut">
              <a:rPr lang="pl-PL" smtClean="0"/>
              <a:pPr/>
              <a:t>2014-03-07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B2AB-8F58-495C-A425-D0487716EF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6D6F-119C-417C-9602-998F4A539907}" type="datetimeFigureOut">
              <a:rPr lang="pl-PL" smtClean="0"/>
              <a:pPr/>
              <a:t>2014-03-07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B2AB-8F58-495C-A425-D0487716EF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6D6F-119C-417C-9602-998F4A539907}" type="datetimeFigureOut">
              <a:rPr lang="pl-PL" smtClean="0"/>
              <a:pPr/>
              <a:t>2014-03-07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B2AB-8F58-495C-A425-D0487716EF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F6D6F-119C-417C-9602-998F4A539907}" type="datetimeFigureOut">
              <a:rPr lang="pl-PL" smtClean="0"/>
              <a:pPr/>
              <a:t>2014-03-07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7B2AB-8F58-495C-A425-D0487716EF7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diagramColors" Target="../diagrams/colors13.xml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13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diagramData" Target="../diagrams/data13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13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diagramColors" Target="../diagrams/colors16.xml"/><Relationship Id="rId12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23.pn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22.png"/><Relationship Id="rId4" Type="http://schemas.openxmlformats.org/officeDocument/2006/relationships/diagramData" Target="../diagrams/data16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1142976" y="5857892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Prezentacja przygotowana przez Małopolski Ośrodek Badań Regionalnych z okazji Dnia Statystyki Polskiej</a:t>
            </a:r>
            <a:endParaRPr lang="pl-PL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0" y="5274246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i="1" dirty="0" smtClean="0">
                <a:latin typeface="Times New Roman" pitchFamily="18" charset="0"/>
                <a:cs typeface="Times New Roman" pitchFamily="18" charset="0"/>
              </a:rPr>
              <a:t>Kraków 09.03.2012r.</a:t>
            </a:r>
            <a:endParaRPr lang="pl-PL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285721" y="1571612"/>
            <a:ext cx="850112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Statystyka Publiczna– historia, </a:t>
            </a:r>
          </a:p>
          <a:p>
            <a:pPr algn="ctr"/>
            <a:r>
              <a:rPr lang="pl-PL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fakty, ciekawostki</a:t>
            </a:r>
            <a:endParaRPr lang="pl-PL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8" name="Diagram 17"/>
          <p:cNvGraphicFramePr/>
          <p:nvPr/>
        </p:nvGraphicFramePr>
        <p:xfrm>
          <a:off x="1000100" y="1500174"/>
          <a:ext cx="6929486" cy="3357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857224" y="1000108"/>
          <a:ext cx="7358114" cy="4857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pole tekstowe 20"/>
          <p:cNvSpPr txBox="1"/>
          <p:nvPr/>
        </p:nvSpPr>
        <p:spPr>
          <a:xfrm>
            <a:off x="4929190" y="1500174"/>
            <a:ext cx="321471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Opracowania GUS RP</a:t>
            </a:r>
          </a:p>
          <a:p>
            <a:pPr lvl="0" algn="ctr"/>
            <a:endParaRPr lang="pl-PL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Jedną z pierwszych publikacji nowo powstałej instytucji był </a:t>
            </a:r>
            <a:r>
              <a:rPr lang="pl-PL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Skorowidz miejscowości Rzeczypospolitej Polskiej </a:t>
            </a:r>
            <a:r>
              <a:rPr lang="pl-P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 podziałem na województwa z 1925r.  Opracowanie powstało na bazie pierwszego Powszechnego Spisu Ludności z 1921r., przeprowadzonego przez państwo polskie na terenie całego kraju.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857224" y="1000108"/>
          <a:ext cx="7358114" cy="4857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pole tekstowe 20"/>
          <p:cNvSpPr txBox="1"/>
          <p:nvPr/>
        </p:nvSpPr>
        <p:spPr>
          <a:xfrm>
            <a:off x="4929190" y="1285860"/>
            <a:ext cx="328614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Opracowania Ośrodków Regionalnych</a:t>
            </a:r>
          </a:p>
          <a:p>
            <a:pPr lvl="0" algn="ctr"/>
            <a:endParaRPr lang="pl-PL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GUS wspierały ośrodki regionalne, takie jak np. Biuro Statystyczne Miasta Krakowa, które publikowało m.in. </a:t>
            </a:r>
            <a:r>
              <a:rPr lang="pl-PL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Statystykę Miasta Krakowa</a:t>
            </a:r>
            <a:r>
              <a:rPr lang="pl-P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jako kontynuację inicjatywy Miejskiego Biura Statystycznego.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5072066" y="1857364"/>
            <a:ext cx="35004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400" b="1" dirty="0" smtClean="0">
                <a:solidFill>
                  <a:schemeClr val="bg1"/>
                </a:solidFill>
              </a:rPr>
              <a:t>Opracowania GUS</a:t>
            </a:r>
          </a:p>
          <a:p>
            <a:pPr lvl="0" algn="ctr"/>
            <a:endParaRPr lang="pl-PL" sz="2400" b="1" dirty="0" smtClean="0">
              <a:solidFill>
                <a:schemeClr val="bg1"/>
              </a:solidFill>
            </a:endParaRPr>
          </a:p>
          <a:p>
            <a:pPr lvl="0"/>
            <a:r>
              <a:rPr lang="pl-PL" b="1" dirty="0" smtClean="0">
                <a:solidFill>
                  <a:schemeClr val="bg1"/>
                </a:solidFill>
              </a:rPr>
              <a:t>Statystyka Miasta Krakowa</a:t>
            </a:r>
            <a:endParaRPr lang="pl-PL" dirty="0" smtClean="0"/>
          </a:p>
          <a:p>
            <a:pPr lvl="0"/>
            <a:endParaRPr lang="pl-PL" sz="1600" b="1" dirty="0" smtClean="0"/>
          </a:p>
          <a:p>
            <a:pPr lvl="0"/>
            <a:r>
              <a:rPr lang="pl-PL" dirty="0" smtClean="0"/>
              <a:t> </a:t>
            </a:r>
          </a:p>
          <a:p>
            <a:endParaRPr lang="pl-PL" dirty="0"/>
          </a:p>
        </p:txBody>
      </p:sp>
      <p:graphicFrame>
        <p:nvGraphicFramePr>
          <p:cNvPr id="18" name="Diagram 17"/>
          <p:cNvGraphicFramePr/>
          <p:nvPr/>
        </p:nvGraphicFramePr>
        <p:xfrm>
          <a:off x="928662" y="1214422"/>
          <a:ext cx="7143800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857224" y="357166"/>
          <a:ext cx="7429552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pole tekstowe 20"/>
          <p:cNvSpPr txBox="1"/>
          <p:nvPr/>
        </p:nvSpPr>
        <p:spPr>
          <a:xfrm>
            <a:off x="1142976" y="357166"/>
            <a:ext cx="67866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Oszczędność ludowa w  Polsce w 1916 r. 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857224" y="5426839"/>
            <a:ext cx="7500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Oszczędności na 1 mieszkańca w koronach:         poniżej 1          </a:t>
            </a:r>
            <a:r>
              <a:rPr lang="pl-PL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10               </a:t>
            </a:r>
            <a:r>
              <a:rPr lang="pl-PL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pl-PL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25 </a:t>
            </a:r>
          </a:p>
          <a:p>
            <a:r>
              <a:rPr lang="pl-PL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      25 – 75             </a:t>
            </a:r>
            <a:r>
              <a:rPr lang="pl-PL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pl-PL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125          </a:t>
            </a:r>
            <a:r>
              <a:rPr lang="pl-PL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125</a:t>
            </a:r>
            <a:r>
              <a:rPr lang="pl-PL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175 </a:t>
            </a:r>
          </a:p>
          <a:p>
            <a:r>
              <a:rPr lang="pl-PL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</a:p>
          <a:p>
            <a:r>
              <a:rPr lang="pl-PL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</a:p>
          <a:p>
            <a:r>
              <a:rPr lang="pl-PL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pl-PL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4786314" y="6000768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 smtClean="0">
                <a:solidFill>
                  <a:schemeClr val="bg1"/>
                </a:solidFill>
              </a:rPr>
              <a:t>Powyżej 175</a:t>
            </a:r>
            <a:endParaRPr lang="pl-PL" sz="1400" i="1" dirty="0">
              <a:solidFill>
                <a:schemeClr val="bg1"/>
              </a:solidFill>
            </a:endParaRPr>
          </a:p>
        </p:txBody>
      </p:sp>
      <p:sp>
        <p:nvSpPr>
          <p:cNvPr id="36" name="Objaśnienie prostokątne zaokrąglone 35"/>
          <p:cNvSpPr/>
          <p:nvPr/>
        </p:nvSpPr>
        <p:spPr>
          <a:xfrm>
            <a:off x="1142976" y="785794"/>
            <a:ext cx="2214578" cy="1357322"/>
          </a:xfrm>
          <a:prstGeom prst="wedgeRoundRectCallout">
            <a:avLst>
              <a:gd name="adj1" fmla="val 88545"/>
              <a:gd name="adj2" fmla="val 71286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W Polsce Zachodniej ludność posiadała przeciętnie wyższe oszczędności niż ludność zamieszkała na wschodzie kraju. 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1428728" y="6477680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Źródło: Atlas Polski </a:t>
            </a:r>
            <a:r>
              <a:rPr lang="pl-PL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pl-PL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E. Romera z 1916r.</a:t>
            </a:r>
          </a:p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5500702"/>
            <a:ext cx="295200" cy="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6446" y="5500702"/>
            <a:ext cx="295200" cy="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00892" y="5500701"/>
            <a:ext cx="295200" cy="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12">
            <a:lum bright="5000"/>
          </a:blip>
          <a:srcRect/>
          <a:stretch>
            <a:fillRect/>
          </a:stretch>
        </p:blipFill>
        <p:spPr bwMode="auto">
          <a:xfrm>
            <a:off x="4572000" y="5786454"/>
            <a:ext cx="295200" cy="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86445" y="5786454"/>
            <a:ext cx="295200" cy="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 preferRelativeResize="0">
            <a:picLocks noChangeArrowheads="1"/>
          </p:cNvPicPr>
          <p:nvPr/>
        </p:nvPicPr>
        <p:blipFill>
          <a:blip r:embed="rId14">
            <a:lum bright="-10000"/>
          </a:blip>
          <a:srcRect/>
          <a:stretch>
            <a:fillRect/>
          </a:stretch>
        </p:blipFill>
        <p:spPr bwMode="auto">
          <a:xfrm>
            <a:off x="4571999" y="6072206"/>
            <a:ext cx="295200" cy="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 preferRelativeResize="0">
            <a:picLocks noChangeArrowheads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lum bright="16000"/>
          </a:blip>
          <a:srcRect/>
          <a:stretch>
            <a:fillRect/>
          </a:stretch>
        </p:blipFill>
        <p:spPr bwMode="auto">
          <a:xfrm>
            <a:off x="7000892" y="5786454"/>
            <a:ext cx="295200" cy="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857224" y="357166"/>
          <a:ext cx="7358114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pole tekstowe 20"/>
          <p:cNvSpPr txBox="1"/>
          <p:nvPr/>
        </p:nvSpPr>
        <p:spPr>
          <a:xfrm>
            <a:off x="1142976" y="357166"/>
            <a:ext cx="67866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Oszczędność według wyznania w woj. krakowskim w 1916 r.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bjaśnienie prostokątne zaokrąglone 19"/>
          <p:cNvSpPr/>
          <p:nvPr/>
        </p:nvSpPr>
        <p:spPr>
          <a:xfrm>
            <a:off x="6500826" y="785794"/>
            <a:ext cx="1785950" cy="714380"/>
          </a:xfrm>
          <a:prstGeom prst="wedgeRoundRectCallout">
            <a:avLst>
              <a:gd name="adj1" fmla="val -75123"/>
              <a:gd name="adj2" fmla="val 102129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Najwyższe oszczędności  gromadziła ludność  żydowska. 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428728" y="6477680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Źródło: Atlas Polski </a:t>
            </a:r>
            <a:r>
              <a:rPr lang="pl-PL" sz="1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pl-PL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E. Romera z 1916r.</a:t>
            </a:r>
          </a:p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857224" y="357166"/>
          <a:ext cx="7358114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Elipsa 19"/>
          <p:cNvSpPr/>
          <p:nvPr/>
        </p:nvSpPr>
        <p:spPr>
          <a:xfrm>
            <a:off x="2857488" y="4357694"/>
            <a:ext cx="1643074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bjaśnienie prostokątne zaokrąglone 21"/>
          <p:cNvSpPr/>
          <p:nvPr/>
        </p:nvSpPr>
        <p:spPr>
          <a:xfrm>
            <a:off x="3357554" y="5286388"/>
            <a:ext cx="2143140" cy="714380"/>
          </a:xfrm>
          <a:prstGeom prst="wedgeRoundRectCallout">
            <a:avLst>
              <a:gd name="adj1" fmla="val -31429"/>
              <a:gd name="adj2" fmla="val -99894"/>
              <a:gd name="adj3" fmla="val 16667"/>
            </a:avLst>
          </a:prstGeom>
          <a:solidFill>
            <a:schemeClr val="bg2">
              <a:alpha val="7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Obszar dawnego województwa krakowskiego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428728" y="6477680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Źródło: Atlas Statystyczny Polski z 1924 r.</a:t>
            </a:r>
          </a:p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857224" y="357166"/>
          <a:ext cx="7358114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pole tekstowe 17"/>
          <p:cNvSpPr txBox="1"/>
          <p:nvPr/>
        </p:nvSpPr>
        <p:spPr>
          <a:xfrm>
            <a:off x="1285852" y="4857760"/>
            <a:ext cx="67151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400" i="1" dirty="0" smtClean="0">
                <a:solidFill>
                  <a:schemeClr val="bg1"/>
                </a:solidFill>
              </a:rPr>
              <a:t>Wielkość koła oznacza sumę pobranych podatków bezpośrednich.</a:t>
            </a:r>
          </a:p>
          <a:p>
            <a:r>
              <a:rPr lang="pl-PL" sz="1400" i="1" dirty="0" smtClean="0">
                <a:solidFill>
                  <a:schemeClr val="bg1"/>
                </a:solidFill>
              </a:rPr>
              <a:t>                Danina                         Gruntowy                 Przemysłowy             Inne</a:t>
            </a:r>
          </a:p>
          <a:p>
            <a:pPr>
              <a:lnSpc>
                <a:spcPct val="150000"/>
              </a:lnSpc>
            </a:pPr>
            <a:r>
              <a:rPr lang="pl-PL" sz="1400" i="1" dirty="0" smtClean="0">
                <a:solidFill>
                  <a:schemeClr val="bg1"/>
                </a:solidFill>
              </a:rPr>
              <a:t> Wielkość podatków na 1 mieszkańca w markach polskich:</a:t>
            </a:r>
          </a:p>
          <a:p>
            <a:pPr>
              <a:lnSpc>
                <a:spcPct val="150000"/>
              </a:lnSpc>
            </a:pPr>
            <a:r>
              <a:rPr lang="pl-PL" sz="1400" i="1" dirty="0" smtClean="0">
                <a:solidFill>
                  <a:schemeClr val="bg1"/>
                </a:solidFill>
              </a:rPr>
              <a:t>                poniżej 3000   	        3000-5000              5000-7000                 powyżej 7000</a:t>
            </a:r>
          </a:p>
          <a:p>
            <a:endParaRPr lang="pl-PL" sz="1400" i="1" dirty="0" smtClean="0">
              <a:solidFill>
                <a:schemeClr val="bg1"/>
              </a:solidFill>
            </a:endParaRPr>
          </a:p>
          <a:p>
            <a:endParaRPr lang="pl-PL" sz="1600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1428728" y="6477680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Źródło: Atlas Statystyczny Polski z 1924 r.</a:t>
            </a:r>
          </a:p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42" y="5786454"/>
            <a:ext cx="2952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71802" y="5752368"/>
            <a:ext cx="295200" cy="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00562" y="5752368"/>
            <a:ext cx="295200" cy="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929322" y="5752368"/>
            <a:ext cx="295200" cy="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43042" y="5143512"/>
            <a:ext cx="295200" cy="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Prostokąt 26"/>
          <p:cNvSpPr/>
          <p:nvPr/>
        </p:nvSpPr>
        <p:spPr>
          <a:xfrm>
            <a:off x="3071802" y="5143512"/>
            <a:ext cx="295200" cy="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00562" y="5143512"/>
            <a:ext cx="295200" cy="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Prostokąt 27"/>
          <p:cNvSpPr/>
          <p:nvPr/>
        </p:nvSpPr>
        <p:spPr>
          <a:xfrm>
            <a:off x="5929322" y="5143512"/>
            <a:ext cx="295200" cy="2484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Objaśnienie prostokątne zaokrąglone 28"/>
          <p:cNvSpPr/>
          <p:nvPr/>
        </p:nvSpPr>
        <p:spPr>
          <a:xfrm>
            <a:off x="4143372" y="2786058"/>
            <a:ext cx="1643074" cy="785818"/>
          </a:xfrm>
          <a:prstGeom prst="wedgeRoundRectCallout">
            <a:avLst>
              <a:gd name="adj1" fmla="val -70626"/>
              <a:gd name="adj2" fmla="val -55372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Największą pulę podatków zebrano na terenie województwa warszawskiego </a:t>
            </a:r>
          </a:p>
        </p:txBody>
      </p:sp>
      <p:sp>
        <p:nvSpPr>
          <p:cNvPr id="30" name="Objaśnienie prostokątne zaokrąglone 29"/>
          <p:cNvSpPr/>
          <p:nvPr/>
        </p:nvSpPr>
        <p:spPr>
          <a:xfrm>
            <a:off x="5929322" y="285728"/>
            <a:ext cx="1928826" cy="928694"/>
          </a:xfrm>
          <a:prstGeom prst="wedgeRoundRectCallout">
            <a:avLst>
              <a:gd name="adj1" fmla="val -79911"/>
              <a:gd name="adj2" fmla="val -21828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We wszystkich województwa oprócz województwa wileńskiego przeważał  podatek o charakterze daniny</a:t>
            </a:r>
          </a:p>
        </p:txBody>
      </p:sp>
      <p:sp>
        <p:nvSpPr>
          <p:cNvPr id="31" name="Objaśnienie prostokątne zaokrąglone 30"/>
          <p:cNvSpPr/>
          <p:nvPr/>
        </p:nvSpPr>
        <p:spPr>
          <a:xfrm>
            <a:off x="1214414" y="785794"/>
            <a:ext cx="2000264" cy="785818"/>
          </a:xfrm>
          <a:prstGeom prst="wedgeRoundRectCallout">
            <a:avLst>
              <a:gd name="adj1" fmla="val -1072"/>
              <a:gd name="adj2" fmla="val 127987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W zachodniej Polsce podatek na 1 mieszkańca przyjmował najwyższe wartości w skali kraju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5072066" y="1857364"/>
            <a:ext cx="35004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400" b="1" dirty="0" smtClean="0">
                <a:solidFill>
                  <a:schemeClr val="bg1"/>
                </a:solidFill>
              </a:rPr>
              <a:t>Opracowania GUS</a:t>
            </a:r>
          </a:p>
          <a:p>
            <a:pPr lvl="0" algn="ctr"/>
            <a:endParaRPr lang="pl-PL" sz="2400" b="1" dirty="0" smtClean="0">
              <a:solidFill>
                <a:schemeClr val="bg1"/>
              </a:solidFill>
            </a:endParaRPr>
          </a:p>
          <a:p>
            <a:pPr lvl="0"/>
            <a:r>
              <a:rPr lang="pl-PL" b="1" dirty="0" smtClean="0">
                <a:solidFill>
                  <a:schemeClr val="bg1"/>
                </a:solidFill>
              </a:rPr>
              <a:t>Statystyka Miasta Krakowa</a:t>
            </a:r>
            <a:endParaRPr lang="pl-PL" dirty="0" smtClean="0"/>
          </a:p>
          <a:p>
            <a:pPr lvl="0"/>
            <a:endParaRPr lang="pl-PL" sz="1600" b="1" dirty="0" smtClean="0"/>
          </a:p>
          <a:p>
            <a:pPr lvl="0"/>
            <a:r>
              <a:rPr lang="pl-PL" dirty="0" smtClean="0"/>
              <a:t> </a:t>
            </a:r>
          </a:p>
          <a:p>
            <a:endParaRPr lang="pl-PL" dirty="0"/>
          </a:p>
        </p:txBody>
      </p:sp>
      <p:graphicFrame>
        <p:nvGraphicFramePr>
          <p:cNvPr id="20" name="Diagram 19"/>
          <p:cNvGraphicFramePr/>
          <p:nvPr/>
        </p:nvGraphicFramePr>
        <p:xfrm>
          <a:off x="1071538" y="1285860"/>
          <a:ext cx="7358114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928662" y="6286520"/>
            <a:ext cx="6929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pl-PL" sz="1200" dirty="0" err="1" smtClean="0">
                <a:latin typeface="Times New Roman" pitchFamily="18" charset="0"/>
                <a:cs typeface="Times New Roman" pitchFamily="18" charset="0"/>
              </a:rPr>
              <a:t>www.stat.gov.pl/kra</a:t>
            </a:r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k/ </a:t>
            </a:r>
            <a:endParaRPr lang="pl-PL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Obraz 17" descr="wizytowk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642918"/>
            <a:ext cx="3499827" cy="34416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Prostokąt 19"/>
          <p:cNvSpPr/>
          <p:nvPr/>
        </p:nvSpPr>
        <p:spPr>
          <a:xfrm>
            <a:off x="346334" y="4157497"/>
            <a:ext cx="83965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Małopolski Ośrodek Badań Regionalnych</a:t>
            </a:r>
          </a:p>
          <a:p>
            <a:pPr algn="ctr"/>
            <a:r>
              <a:rPr lang="pl-PL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Urząd Statystyczny w Krakowie</a:t>
            </a:r>
            <a:r>
              <a:rPr lang="pl-PL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pl-PL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20" name="Diagram 19"/>
          <p:cNvGraphicFramePr/>
          <p:nvPr/>
        </p:nvGraphicFramePr>
        <p:xfrm>
          <a:off x="714348" y="785794"/>
          <a:ext cx="7643866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857224" y="1000108"/>
          <a:ext cx="7358114" cy="4857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pole tekstowe 20"/>
          <p:cNvSpPr txBox="1"/>
          <p:nvPr/>
        </p:nvSpPr>
        <p:spPr>
          <a:xfrm>
            <a:off x="4572000" y="1428736"/>
            <a:ext cx="350046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Pierwsze Opracowanie</a:t>
            </a:r>
          </a:p>
          <a:p>
            <a:pPr lvl="0"/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Pierwszym opracowaniem Miejskiego Biura Statystycznego była </a:t>
            </a:r>
            <a:r>
              <a:rPr lang="pl-PL" i="1" dirty="0" smtClean="0">
                <a:latin typeface="Times New Roman" pitchFamily="18" charset="0"/>
                <a:cs typeface="Times New Roman" pitchFamily="18" charset="0"/>
              </a:rPr>
              <a:t>Statystyka Miasta Krakowa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z 1887r., która zawierała bardzo szczegółowe informacje na temat terytorium, charakterystyki ludności i poziomu rozwoju infrastruktury ówczesnego Krakowa.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571472" y="500042"/>
          <a:ext cx="7858180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pole tekstowe 17"/>
          <p:cNvSpPr txBox="1"/>
          <p:nvPr/>
        </p:nvSpPr>
        <p:spPr>
          <a:xfrm>
            <a:off x="2571736" y="928670"/>
            <a:ext cx="4286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Wykształcenie w </a:t>
            </a:r>
            <a:r>
              <a:rPr lang="pl-PL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XIXw</a:t>
            </a:r>
            <a:r>
              <a:rPr lang="pl-P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/>
            <a:r>
              <a:rPr lang="pl-P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według dzielnic Krakowa</a:t>
            </a:r>
            <a:endParaRPr lang="pl-PL" sz="1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bjaśnienie prostokątne zaokrąglone 19"/>
          <p:cNvSpPr/>
          <p:nvPr/>
        </p:nvSpPr>
        <p:spPr>
          <a:xfrm>
            <a:off x="1071538" y="1000108"/>
            <a:ext cx="1928826" cy="1143008"/>
          </a:xfrm>
          <a:prstGeom prst="wedgeRoundRectCallout">
            <a:avLst>
              <a:gd name="adj1" fmla="val 87868"/>
              <a:gd name="adj2" fmla="val 58119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Stopień wykształcenia oceniany był na podstawie umiejętności czytania i pisania. </a:t>
            </a:r>
          </a:p>
        </p:txBody>
      </p:sp>
      <p:sp>
        <p:nvSpPr>
          <p:cNvPr id="21" name="Objaśnienie prostokątne zaokrąglone 20"/>
          <p:cNvSpPr/>
          <p:nvPr/>
        </p:nvSpPr>
        <p:spPr>
          <a:xfrm>
            <a:off x="2214546" y="5429264"/>
            <a:ext cx="1571636" cy="928694"/>
          </a:xfrm>
          <a:prstGeom prst="wedgeRoundRectCallout">
            <a:avLst>
              <a:gd name="adj1" fmla="val -35496"/>
              <a:gd name="adj2" fmla="val -79946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Zaledwie około 56% ludności Krakowa umiało jednocześnie pisać i czytać.</a:t>
            </a:r>
            <a:endParaRPr lang="pl-PL" sz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jaśnienie prostokątne zaokrąglone 21"/>
          <p:cNvSpPr/>
          <p:nvPr/>
        </p:nvSpPr>
        <p:spPr>
          <a:xfrm>
            <a:off x="571472" y="2857496"/>
            <a:ext cx="1714512" cy="1214446"/>
          </a:xfrm>
          <a:prstGeom prst="wedgeRoundRectCallout">
            <a:avLst>
              <a:gd name="adj1" fmla="val 55483"/>
              <a:gd name="adj2" fmla="val 38004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Największy odsetek wykształconych przypadał na dzielnicę Śródmieście (66%), zaś najmniejszy na Kazimierz (42%).</a:t>
            </a:r>
            <a:endParaRPr lang="pl-PL" sz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428728" y="6477680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Źródło: Statystyka Miasta Krakowa z 1887r.</a:t>
            </a:r>
          </a:p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785786" y="571480"/>
          <a:ext cx="7643866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pole tekstowe 19"/>
          <p:cNvSpPr txBox="1"/>
          <p:nvPr/>
        </p:nvSpPr>
        <p:spPr>
          <a:xfrm>
            <a:off x="2285984" y="571480"/>
            <a:ext cx="4714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Wykształcenie w </a:t>
            </a:r>
            <a:r>
              <a:rPr lang="pl-PL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XIXw</a:t>
            </a:r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ctr"/>
            <a:r>
              <a:rPr lang="pl-P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według wyznania</a:t>
            </a:r>
            <a:endParaRPr lang="pl-PL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aśnienie prostokątne zaokrąglone 17"/>
          <p:cNvSpPr/>
          <p:nvPr/>
        </p:nvSpPr>
        <p:spPr>
          <a:xfrm>
            <a:off x="428596" y="1285860"/>
            <a:ext cx="1857388" cy="1714512"/>
          </a:xfrm>
          <a:prstGeom prst="wedgeRoundRectCallout">
            <a:avLst>
              <a:gd name="adj1" fmla="val 52913"/>
              <a:gd name="adj2" fmla="val 61650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Największy odsetek ludzi wykształconych występował pośród  ludności prawosławnej (90%) i protestanckiej (86%), z kolei najmniejszy był pośród Żydów (48%). </a:t>
            </a:r>
            <a:endParaRPr lang="pl-PL" sz="1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1428728" y="6477680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Źródło: Statystyka Miasta Krakowa z 1887r.</a:t>
            </a:r>
          </a:p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8" name="Diagram 17"/>
          <p:cNvGraphicFramePr/>
          <p:nvPr/>
        </p:nvGraphicFramePr>
        <p:xfrm>
          <a:off x="1000100" y="1500174"/>
          <a:ext cx="7143800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1071538" y="785794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pole tekstowe 19"/>
          <p:cNvSpPr txBox="1"/>
          <p:nvPr/>
        </p:nvSpPr>
        <p:spPr>
          <a:xfrm>
            <a:off x="2214546" y="928670"/>
            <a:ext cx="4714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Niepełnosprawni</a:t>
            </a:r>
          </a:p>
          <a:p>
            <a:pPr lvl="0" algn="ctr"/>
            <a:r>
              <a:rPr lang="pl-P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według wieku</a:t>
            </a:r>
            <a:endParaRPr lang="pl-PL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aśnienie prostokątne zaokrąglone 17"/>
          <p:cNvSpPr/>
          <p:nvPr/>
        </p:nvSpPr>
        <p:spPr>
          <a:xfrm>
            <a:off x="1214414" y="1071546"/>
            <a:ext cx="2071702" cy="1714512"/>
          </a:xfrm>
          <a:prstGeom prst="wedgeRoundRectCallout">
            <a:avLst>
              <a:gd name="adj1" fmla="val 92919"/>
              <a:gd name="adj2" fmla="val 58437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Osoby niepełnosprawne (tzw. ułomni) dzielono na cztery grupy: ciemnych (niewidomi), głuchoniemych, głupowatych (niepełnosprawni umysłowo) i obłąkanych. </a:t>
            </a:r>
          </a:p>
        </p:txBody>
      </p:sp>
      <p:sp>
        <p:nvSpPr>
          <p:cNvPr id="21" name="Objaśnienie prostokątne zaokrąglone 20"/>
          <p:cNvSpPr/>
          <p:nvPr/>
        </p:nvSpPr>
        <p:spPr>
          <a:xfrm>
            <a:off x="6786578" y="4143380"/>
            <a:ext cx="1785950" cy="1428760"/>
          </a:xfrm>
          <a:prstGeom prst="wedgeRoundRectCallout">
            <a:avLst>
              <a:gd name="adj1" fmla="val -96671"/>
              <a:gd name="adj2" fmla="val -2991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Odsetek ludzi niepełnosprawnych w społeczeństwie w każdej grupie był podobny i wynosił około 0,1%. 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1428728" y="6477680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Źródło: Statystyka Miasta Krakowa z 1887r.</a:t>
            </a:r>
          </a:p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8" name="Diagram 17"/>
          <p:cNvGraphicFramePr/>
          <p:nvPr/>
        </p:nvGraphicFramePr>
        <p:xfrm>
          <a:off x="1000100" y="1500174"/>
          <a:ext cx="7143800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9098281" y="2428868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6883735" y="4643470"/>
            <a:ext cx="45719" cy="4429132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0" y="0"/>
            <a:ext cx="4357686" cy="45719"/>
          </a:xfrm>
          <a:prstGeom prst="rect">
            <a:avLst/>
          </a:prstGeom>
          <a:solidFill>
            <a:srgbClr val="565656"/>
          </a:solidFill>
          <a:ln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152400" y="152400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142844" y="142852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929718" y="3143248"/>
            <a:ext cx="61882" cy="3562352"/>
          </a:xfrm>
          <a:prstGeom prst="rect">
            <a:avLst/>
          </a:prstGeom>
          <a:solidFill>
            <a:srgbClr val="888787"/>
          </a:solidFill>
          <a:ln>
            <a:solidFill>
              <a:srgbClr val="88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214942" y="6715148"/>
            <a:ext cx="3786214" cy="45719"/>
          </a:xfrm>
          <a:prstGeom prst="rect">
            <a:avLst/>
          </a:prstGeom>
          <a:solidFill>
            <a:srgbClr val="EA5A32"/>
          </a:solidFill>
          <a:ln>
            <a:solidFill>
              <a:srgbClr val="EA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MOBR-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614145"/>
            <a:ext cx="1000100" cy="1243855"/>
          </a:xfrm>
          <a:prstGeom prst="rect">
            <a:avLst/>
          </a:prstGeom>
        </p:spPr>
      </p:pic>
      <p:pic>
        <p:nvPicPr>
          <p:cNvPr id="19" name="Obraz 18" descr="logo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5568" y="56196"/>
            <a:ext cx="716146" cy="586722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1071538" y="785794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pole tekstowe 19"/>
          <p:cNvSpPr txBox="1"/>
          <p:nvPr/>
        </p:nvSpPr>
        <p:spPr>
          <a:xfrm>
            <a:off x="2214546" y="785794"/>
            <a:ext cx="4929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Urządzenia komunalne </a:t>
            </a:r>
          </a:p>
          <a:p>
            <a:pPr lvl="0" algn="ctr"/>
            <a:r>
              <a:rPr lang="pl-PL" b="1" dirty="0" smtClean="0">
                <a:solidFill>
                  <a:schemeClr val="bg1"/>
                </a:solidFill>
              </a:rPr>
              <a:t>Liczba wychodków według dzielnic Krakowa</a:t>
            </a:r>
            <a:endParaRPr lang="pl-PL" sz="1600" b="1" dirty="0" smtClean="0">
              <a:solidFill>
                <a:schemeClr val="bg1"/>
              </a:solidFill>
            </a:endParaRPr>
          </a:p>
          <a:p>
            <a:pPr algn="ctr"/>
            <a:endParaRPr lang="pl-PL" dirty="0"/>
          </a:p>
        </p:txBody>
      </p:sp>
      <p:sp>
        <p:nvSpPr>
          <p:cNvPr id="18" name="Objaśnienie prostokątne zaokrąglone 17"/>
          <p:cNvSpPr/>
          <p:nvPr/>
        </p:nvSpPr>
        <p:spPr>
          <a:xfrm>
            <a:off x="6072198" y="1500174"/>
            <a:ext cx="2143140" cy="1214446"/>
          </a:xfrm>
          <a:prstGeom prst="wedgeRoundRectCallout">
            <a:avLst>
              <a:gd name="adj1" fmla="val -74343"/>
              <a:gd name="adj2" fmla="val 48799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Wychodki podzielono na trzy kategorie: dołowe, beczkowe i kanałowe, z czego najnowocześniejsze to wychodki kanałowe.</a:t>
            </a:r>
          </a:p>
        </p:txBody>
      </p:sp>
      <p:sp>
        <p:nvSpPr>
          <p:cNvPr id="21" name="Objaśnienie prostokątne zaokrąglone 20"/>
          <p:cNvSpPr/>
          <p:nvPr/>
        </p:nvSpPr>
        <p:spPr>
          <a:xfrm>
            <a:off x="2285984" y="4857760"/>
            <a:ext cx="2143140" cy="1285884"/>
          </a:xfrm>
          <a:prstGeom prst="wedgeRoundRectCallout">
            <a:avLst>
              <a:gd name="adj1" fmla="val 100949"/>
              <a:gd name="adj2" fmla="val -15972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Wychodków kanałowych było około 39%, z czego 75% domów z takim systemem znajdowało się w dzielnicy Śródmieście.</a:t>
            </a:r>
          </a:p>
        </p:txBody>
      </p:sp>
      <p:sp>
        <p:nvSpPr>
          <p:cNvPr id="22" name="Objaśnienie prostokątne zaokrąglone 21"/>
          <p:cNvSpPr/>
          <p:nvPr/>
        </p:nvSpPr>
        <p:spPr>
          <a:xfrm>
            <a:off x="1214414" y="1571612"/>
            <a:ext cx="2214578" cy="1571636"/>
          </a:xfrm>
          <a:prstGeom prst="wedgeRoundRectCallout">
            <a:avLst>
              <a:gd name="adj1" fmla="val 87053"/>
              <a:gd name="adj2" fmla="val 10411"/>
              <a:gd name="adj3" fmla="val 16667"/>
            </a:avLst>
          </a:prstGeom>
          <a:solidFill>
            <a:schemeClr val="bg2">
              <a:alpha val="8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Nieco dziwne wydawać się może prowadzenie w </a:t>
            </a:r>
            <a:r>
              <a:rPr lang="pl-PL" sz="12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XIXw</a:t>
            </a:r>
            <a:r>
              <a:rPr lang="pl-PL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spisu wychodków, należy jednak pamiętać, że stanowi to obraz rozwoju cywilizacyjnego ówczesnego społeczeństwa. 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1428728" y="6477680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Źródło: Statystyka Miasta Krakowa z 1887r.</a:t>
            </a:r>
          </a:p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865</Words>
  <Application>Microsoft Office PowerPoint</Application>
  <PresentationFormat>Pokaz na ekranie (4:3)</PresentationFormat>
  <Paragraphs>114</Paragraphs>
  <Slides>19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walaszekm</dc:creator>
  <cp:lastModifiedBy>walaszekm</cp:lastModifiedBy>
  <cp:revision>64</cp:revision>
  <dcterms:created xsi:type="dcterms:W3CDTF">2012-03-08T08:47:56Z</dcterms:created>
  <dcterms:modified xsi:type="dcterms:W3CDTF">2014-03-07T12:36:06Z</dcterms:modified>
</cp:coreProperties>
</file>