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1" r:id="rId3"/>
    <p:sldId id="328" r:id="rId4"/>
    <p:sldId id="330" r:id="rId5"/>
    <p:sldId id="331" r:id="rId6"/>
    <p:sldId id="293" r:id="rId7"/>
    <p:sldId id="295" r:id="rId8"/>
    <p:sldId id="296" r:id="rId9"/>
    <p:sldId id="297" r:id="rId10"/>
    <p:sldId id="329" r:id="rId11"/>
    <p:sldId id="301" r:id="rId12"/>
    <p:sldId id="303" r:id="rId13"/>
    <p:sldId id="302" r:id="rId14"/>
    <p:sldId id="305" r:id="rId15"/>
    <p:sldId id="311" r:id="rId16"/>
    <p:sldId id="307" r:id="rId17"/>
    <p:sldId id="308" r:id="rId18"/>
    <p:sldId id="309" r:id="rId19"/>
    <p:sldId id="312" r:id="rId20"/>
    <p:sldId id="313" r:id="rId21"/>
    <p:sldId id="316" r:id="rId22"/>
    <p:sldId id="334" r:id="rId23"/>
    <p:sldId id="335" r:id="rId24"/>
    <p:sldId id="337" r:id="rId25"/>
    <p:sldId id="338" r:id="rId26"/>
    <p:sldId id="339" r:id="rId27"/>
    <p:sldId id="340" r:id="rId28"/>
    <p:sldId id="332" r:id="rId29"/>
    <p:sldId id="324" r:id="rId30"/>
    <p:sldId id="341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C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5116" autoAdjust="0"/>
  </p:normalViewPr>
  <p:slideViewPr>
    <p:cSldViewPr>
      <p:cViewPr>
        <p:scale>
          <a:sx n="100" d="100"/>
          <a:sy n="100" d="100"/>
        </p:scale>
        <p:origin x="-37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05476-FDAC-43B5-AA3F-988D86BA8F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216D815-DD72-48D6-A4F1-29DC417090FE}">
      <dgm:prSet/>
      <dgm:spPr>
        <a:solidFill>
          <a:srgbClr val="AAAA8C"/>
        </a:solidFill>
      </dgm:spPr>
      <dgm:t>
        <a:bodyPr/>
        <a:lstStyle/>
        <a:p>
          <a:pPr rtl="0"/>
          <a:r>
            <a:rPr lang="pl-PL" dirty="0" smtClean="0"/>
            <a:t>Podstawy prawne i organizacja statystyki publicznej</a:t>
          </a:r>
          <a:endParaRPr lang="pl-PL" dirty="0"/>
        </a:p>
      </dgm:t>
    </dgm:pt>
    <dgm:pt modelId="{55F00CE0-9548-4E3C-A578-FEBFE7D06C06}" type="parTrans" cxnId="{C12A9AC0-3348-4059-A8AC-DCF8748A7526}">
      <dgm:prSet/>
      <dgm:spPr/>
      <dgm:t>
        <a:bodyPr/>
        <a:lstStyle/>
        <a:p>
          <a:endParaRPr lang="pl-PL"/>
        </a:p>
      </dgm:t>
    </dgm:pt>
    <dgm:pt modelId="{69694DA6-DC58-41D0-9A50-EEB1F959CBC3}" type="sibTrans" cxnId="{C12A9AC0-3348-4059-A8AC-DCF8748A7526}">
      <dgm:prSet/>
      <dgm:spPr/>
      <dgm:t>
        <a:bodyPr/>
        <a:lstStyle/>
        <a:p>
          <a:endParaRPr lang="pl-PL"/>
        </a:p>
      </dgm:t>
    </dgm:pt>
    <dgm:pt modelId="{2ACAC859-8436-4A5C-B06A-CEC9D0DA7BEE}" type="pres">
      <dgm:prSet presAssocID="{F0305476-FDAC-43B5-AA3F-988D86BA8F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93719B-BE4A-47EE-BA51-EABD0AC72EB4}" type="pres">
      <dgm:prSet presAssocID="{3216D815-DD72-48D6-A4F1-29DC417090FE}" presName="parentText" presStyleLbl="node1" presStyleIdx="0" presStyleCnt="1" custLinFactNeighborX="-127" custLinFactNeighborY="5499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12A9AC0-3348-4059-A8AC-DCF8748A7526}" srcId="{F0305476-FDAC-43B5-AA3F-988D86BA8FF0}" destId="{3216D815-DD72-48D6-A4F1-29DC417090FE}" srcOrd="0" destOrd="0" parTransId="{55F00CE0-9548-4E3C-A578-FEBFE7D06C06}" sibTransId="{69694DA6-DC58-41D0-9A50-EEB1F959CBC3}"/>
    <dgm:cxn modelId="{B932D9AB-F496-49EE-91EA-D56CC1C2CC1B}" type="presOf" srcId="{F0305476-FDAC-43B5-AA3F-988D86BA8FF0}" destId="{2ACAC859-8436-4A5C-B06A-CEC9D0DA7BEE}" srcOrd="0" destOrd="0" presId="urn:microsoft.com/office/officeart/2005/8/layout/vList2"/>
    <dgm:cxn modelId="{E239E1DA-A2F6-4480-950E-C6B3A748C281}" type="presOf" srcId="{3216D815-DD72-48D6-A4F1-29DC417090FE}" destId="{7D93719B-BE4A-47EE-BA51-EABD0AC72EB4}" srcOrd="0" destOrd="0" presId="urn:microsoft.com/office/officeart/2005/8/layout/vList2"/>
    <dgm:cxn modelId="{79F72611-4E3E-4C41-8A83-B80CDBAECD2C}" type="presParOf" srcId="{2ACAC859-8436-4A5C-B06A-CEC9D0DA7BEE}" destId="{7D93719B-BE4A-47EE-BA51-EABD0AC72E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05476-FDAC-43B5-AA3F-988D86BA8F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216D815-DD72-48D6-A4F1-29DC417090FE}">
      <dgm:prSet/>
      <dgm:spPr>
        <a:solidFill>
          <a:srgbClr val="AAAA8C"/>
        </a:solidFill>
      </dgm:spPr>
      <dgm:t>
        <a:bodyPr/>
        <a:lstStyle/>
        <a:p>
          <a:pPr rtl="0"/>
          <a:r>
            <a:rPr lang="pl-PL" dirty="0" smtClean="0"/>
            <a:t>Podstawy prawne i organizacja statystyki publicznej</a:t>
          </a:r>
          <a:endParaRPr lang="pl-PL" dirty="0"/>
        </a:p>
      </dgm:t>
    </dgm:pt>
    <dgm:pt modelId="{55F00CE0-9548-4E3C-A578-FEBFE7D06C06}" type="parTrans" cxnId="{C12A9AC0-3348-4059-A8AC-DCF8748A7526}">
      <dgm:prSet/>
      <dgm:spPr/>
      <dgm:t>
        <a:bodyPr/>
        <a:lstStyle/>
        <a:p>
          <a:endParaRPr lang="pl-PL"/>
        </a:p>
      </dgm:t>
    </dgm:pt>
    <dgm:pt modelId="{69694DA6-DC58-41D0-9A50-EEB1F959CBC3}" type="sibTrans" cxnId="{C12A9AC0-3348-4059-A8AC-DCF8748A7526}">
      <dgm:prSet/>
      <dgm:spPr/>
      <dgm:t>
        <a:bodyPr/>
        <a:lstStyle/>
        <a:p>
          <a:endParaRPr lang="pl-PL"/>
        </a:p>
      </dgm:t>
    </dgm:pt>
    <dgm:pt modelId="{2ACAC859-8436-4A5C-B06A-CEC9D0DA7BEE}" type="pres">
      <dgm:prSet presAssocID="{F0305476-FDAC-43B5-AA3F-988D86BA8F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93719B-BE4A-47EE-BA51-EABD0AC72EB4}" type="pres">
      <dgm:prSet presAssocID="{3216D815-DD72-48D6-A4F1-29DC417090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12A9AC0-3348-4059-A8AC-DCF8748A7526}" srcId="{F0305476-FDAC-43B5-AA3F-988D86BA8FF0}" destId="{3216D815-DD72-48D6-A4F1-29DC417090FE}" srcOrd="0" destOrd="0" parTransId="{55F00CE0-9548-4E3C-A578-FEBFE7D06C06}" sibTransId="{69694DA6-DC58-41D0-9A50-EEB1F959CBC3}"/>
    <dgm:cxn modelId="{3F1B3E12-5CA9-40CC-842E-32D33DD49B39}" type="presOf" srcId="{F0305476-FDAC-43B5-AA3F-988D86BA8FF0}" destId="{2ACAC859-8436-4A5C-B06A-CEC9D0DA7BEE}" srcOrd="0" destOrd="0" presId="urn:microsoft.com/office/officeart/2005/8/layout/vList2"/>
    <dgm:cxn modelId="{6EFAA76B-38E9-4170-A8AA-F94B15ABC381}" type="presOf" srcId="{3216D815-DD72-48D6-A4F1-29DC417090FE}" destId="{7D93719B-BE4A-47EE-BA51-EABD0AC72EB4}" srcOrd="0" destOrd="0" presId="urn:microsoft.com/office/officeart/2005/8/layout/vList2"/>
    <dgm:cxn modelId="{36A9CB93-4D3D-4F2F-ACE2-F14BB862F536}" type="presParOf" srcId="{2ACAC859-8436-4A5C-B06A-CEC9D0DA7BEE}" destId="{7D93719B-BE4A-47EE-BA51-EABD0AC72E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305476-FDAC-43B5-AA3F-988D86BA8F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216D815-DD72-48D6-A4F1-29DC417090FE}">
      <dgm:prSet/>
      <dgm:spPr>
        <a:solidFill>
          <a:srgbClr val="AAAA8C"/>
        </a:solidFill>
      </dgm:spPr>
      <dgm:t>
        <a:bodyPr/>
        <a:lstStyle/>
        <a:p>
          <a:pPr rtl="0"/>
          <a:r>
            <a:rPr lang="pl-PL" dirty="0" smtClean="0"/>
            <a:t>Podstawy prawne i organizacja statystyki publicznej (cd)</a:t>
          </a:r>
          <a:endParaRPr lang="pl-PL" dirty="0"/>
        </a:p>
      </dgm:t>
    </dgm:pt>
    <dgm:pt modelId="{55F00CE0-9548-4E3C-A578-FEBFE7D06C06}" type="parTrans" cxnId="{C12A9AC0-3348-4059-A8AC-DCF8748A7526}">
      <dgm:prSet/>
      <dgm:spPr/>
      <dgm:t>
        <a:bodyPr/>
        <a:lstStyle/>
        <a:p>
          <a:endParaRPr lang="pl-PL"/>
        </a:p>
      </dgm:t>
    </dgm:pt>
    <dgm:pt modelId="{69694DA6-DC58-41D0-9A50-EEB1F959CBC3}" type="sibTrans" cxnId="{C12A9AC0-3348-4059-A8AC-DCF8748A7526}">
      <dgm:prSet/>
      <dgm:spPr/>
      <dgm:t>
        <a:bodyPr/>
        <a:lstStyle/>
        <a:p>
          <a:endParaRPr lang="pl-PL"/>
        </a:p>
      </dgm:t>
    </dgm:pt>
    <dgm:pt modelId="{2ACAC859-8436-4A5C-B06A-CEC9D0DA7BEE}" type="pres">
      <dgm:prSet presAssocID="{F0305476-FDAC-43B5-AA3F-988D86BA8F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93719B-BE4A-47EE-BA51-EABD0AC72EB4}" type="pres">
      <dgm:prSet presAssocID="{3216D815-DD72-48D6-A4F1-29DC417090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12A9AC0-3348-4059-A8AC-DCF8748A7526}" srcId="{F0305476-FDAC-43B5-AA3F-988D86BA8FF0}" destId="{3216D815-DD72-48D6-A4F1-29DC417090FE}" srcOrd="0" destOrd="0" parTransId="{55F00CE0-9548-4E3C-A578-FEBFE7D06C06}" sibTransId="{69694DA6-DC58-41D0-9A50-EEB1F959CBC3}"/>
    <dgm:cxn modelId="{085A0517-AD19-4A20-B7E5-E455CFE6B40F}" type="presOf" srcId="{F0305476-FDAC-43B5-AA3F-988D86BA8FF0}" destId="{2ACAC859-8436-4A5C-B06A-CEC9D0DA7BEE}" srcOrd="0" destOrd="0" presId="urn:microsoft.com/office/officeart/2005/8/layout/vList2"/>
    <dgm:cxn modelId="{1FB8BFE0-C9D9-4C91-8E1B-408FA29135E5}" type="presOf" srcId="{3216D815-DD72-48D6-A4F1-29DC417090FE}" destId="{7D93719B-BE4A-47EE-BA51-EABD0AC72EB4}" srcOrd="0" destOrd="0" presId="urn:microsoft.com/office/officeart/2005/8/layout/vList2"/>
    <dgm:cxn modelId="{B460A0C1-7DBB-47B9-B865-9DE8B87FF008}" type="presParOf" srcId="{2ACAC859-8436-4A5C-B06A-CEC9D0DA7BEE}" destId="{7D93719B-BE4A-47EE-BA51-EABD0AC72E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3719B-BE4A-47EE-BA51-EABD0AC72EB4}">
      <dsp:nvSpPr>
        <dsp:cNvPr id="0" name=""/>
        <dsp:cNvSpPr/>
      </dsp:nvSpPr>
      <dsp:spPr>
        <a:xfrm>
          <a:off x="0" y="25424"/>
          <a:ext cx="7488238" cy="631800"/>
        </a:xfrm>
        <a:prstGeom prst="roundRect">
          <a:avLst/>
        </a:prstGeom>
        <a:solidFill>
          <a:srgbClr val="AAAA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Podstawy prawne i organizacja statystyki publicznej</a:t>
          </a:r>
          <a:endParaRPr lang="pl-PL" sz="2700" kern="1200" dirty="0"/>
        </a:p>
      </dsp:txBody>
      <dsp:txXfrm>
        <a:off x="30842" y="56266"/>
        <a:ext cx="7426554" cy="570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3719B-BE4A-47EE-BA51-EABD0AC72EB4}">
      <dsp:nvSpPr>
        <dsp:cNvPr id="0" name=""/>
        <dsp:cNvSpPr/>
      </dsp:nvSpPr>
      <dsp:spPr>
        <a:xfrm>
          <a:off x="0" y="12712"/>
          <a:ext cx="7488238" cy="631800"/>
        </a:xfrm>
        <a:prstGeom prst="roundRect">
          <a:avLst/>
        </a:prstGeom>
        <a:solidFill>
          <a:srgbClr val="AAAA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Podstawy prawne i organizacja statystyki publicznej</a:t>
          </a:r>
          <a:endParaRPr lang="pl-PL" sz="2700" kern="1200" dirty="0"/>
        </a:p>
      </dsp:txBody>
      <dsp:txXfrm>
        <a:off x="30842" y="43554"/>
        <a:ext cx="7426554" cy="570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3719B-BE4A-47EE-BA51-EABD0AC72EB4}">
      <dsp:nvSpPr>
        <dsp:cNvPr id="0" name=""/>
        <dsp:cNvSpPr/>
      </dsp:nvSpPr>
      <dsp:spPr>
        <a:xfrm>
          <a:off x="0" y="36112"/>
          <a:ext cx="7488238" cy="585000"/>
        </a:xfrm>
        <a:prstGeom prst="roundRect">
          <a:avLst/>
        </a:prstGeom>
        <a:solidFill>
          <a:srgbClr val="AAAA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Podstawy prawne i organizacja statystyki publicznej (cd)</a:t>
          </a:r>
          <a:endParaRPr lang="pl-PL" sz="2500" kern="1200" dirty="0"/>
        </a:p>
      </dsp:txBody>
      <dsp:txXfrm>
        <a:off x="28557" y="64669"/>
        <a:ext cx="7431124" cy="52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r>
              <a:rPr lang="pl-PL"/>
              <a:t>sss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54764ED-1C5D-4C05-8BD2-697E29405015}" type="datetimeFigureOut">
              <a:rPr lang="pl-PL"/>
              <a:pPr>
                <a:defRPr/>
              </a:pPr>
              <a:t>2014-03-07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622898D-F62E-40ED-A058-0CB0F72A25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0174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r>
              <a:rPr lang="pl-PL"/>
              <a:t>sss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E628DFA-4CAD-4338-BD1F-D0BFFB181D50}" type="datetimeFigureOut">
              <a:rPr lang="pl-PL"/>
              <a:pPr>
                <a:defRPr/>
              </a:pPr>
              <a:t>2014-03-07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9F98574-43CA-47FA-8F04-B340B0B792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43910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813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2228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66750" lvl="2" indent="-285750"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ea typeface="+mn-ea"/>
                <a:cs typeface="+mn-cs"/>
              </a:rPr>
              <a:t>Podmioty zobowiązane do udzielania informacji i przekazywania danych statystycznych lub uczestniczące w badaniu na zasadzie dobrowolności </a:t>
            </a:r>
            <a:endParaRPr lang="pl-PL" sz="1600" b="1" kern="1200" dirty="0" smtClean="0">
              <a:solidFill>
                <a:srgbClr val="333333"/>
              </a:solidFill>
              <a:effectLst/>
              <a:latin typeface="Arial CE" pitchFamily="34" charset="0"/>
              <a:ea typeface="+mn-ea"/>
              <a:cs typeface="Calibri" pitchFamily="34" charset="0"/>
            </a:endParaRPr>
          </a:p>
          <a:p>
            <a:pPr marL="666750" lvl="2" indent="-285750"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Jeżeli badanie zostało ujęte jako obowiązkowe, podmioty zobowiązane są do udzielenia i przekazania prowadzącemu badanie pełnych i wyczerpujących informacji w określonym zakresie, formie i terminie.</a:t>
            </a:r>
          </a:p>
          <a:p>
            <a:pPr marL="574675" lvl="2" indent="-193675" eaLnBrk="1" fontAlgn="auto" hangingPunct="1">
              <a:spcBef>
                <a:spcPct val="50000"/>
              </a:spcBef>
              <a:spcAft>
                <a:spcPct val="50000"/>
              </a:spcAft>
              <a:buFont typeface="Wingdings 2"/>
              <a:buChar char="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W badaniach prowadzonych z udziałem osób fizycznych zabrania się, na zasadzie obowiązku, zbierania informacji dotyczących rasy, wyznania, życia osobistego, poglądów filozoficznych i politycznych.</a:t>
            </a:r>
          </a:p>
          <a:p>
            <a:pPr marL="574675" lvl="2" indent="-193675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Służby statystyki publicznej są upoważnione do zbierania do celów statystycznych następujących danych o osobach fizycznych: imiona i nazwisko, płeć, data i miejsce urodzenia, obywatelstwo, stan cywilny, data zawarcia i ustalenia małżeństwa, adres zamieszkania, data zgonu, identyfikator systemu ewidencji ludności. </a:t>
            </a:r>
          </a:p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349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5540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1684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7588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861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963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2708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373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5780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475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6804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5939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5939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5939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5939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5939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6020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9156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813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1204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0180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5300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6324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7348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r>
              <a:rPr lang="pl-PL" sz="1200" smtClean="0"/>
              <a:t>sss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976472-2F8A-4D67-A7D8-3497F9569F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06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1C00C-8E9B-4FB5-8AC8-859EC3EA7F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34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36DA-1963-4E0F-803C-A11121F791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66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0652-8297-46D1-A7A4-413C6E9D05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70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336A7-E75F-4795-8177-B9C24A792A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4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6977-BE23-4605-B17A-77E6211014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02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9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950F-D1AF-47F2-9594-69A214FB87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77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511E-1AE5-4CE4-95B5-905FD35052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63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EFB03F-B6AC-4133-8B09-ECA919AFC8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81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739A-4159-4906-98B7-03AB1FEE02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51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04057-D414-43B2-80DD-5F43312801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70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85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pl-PL"/>
              <a:t>Urząd Statystyczny w Krakowie</a:t>
            </a: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8336BCE-DD00-4DAF-B7AA-5727572092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0" r:id="rId2"/>
    <p:sldLayoutId id="2147484038" r:id="rId3"/>
    <p:sldLayoutId id="2147484031" r:id="rId4"/>
    <p:sldLayoutId id="2147484032" r:id="rId5"/>
    <p:sldLayoutId id="2147484033" r:id="rId6"/>
    <p:sldLayoutId id="2147484039" r:id="rId7"/>
    <p:sldLayoutId id="2147484034" r:id="rId8"/>
    <p:sldLayoutId id="2147484040" r:id="rId9"/>
    <p:sldLayoutId id="2147484035" r:id="rId10"/>
    <p:sldLayoutId id="21474840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662405C1-E0C2-4ADE-8A81-CF1A31B4B4CC}" type="slidenum">
              <a:rPr lang="pl-PL" sz="1000" smtClean="0"/>
              <a:pPr eaLnBrk="1" hangingPunct="1"/>
              <a:t>1</a:t>
            </a:fld>
            <a:endParaRPr lang="pl-PL" sz="1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27313" y="5805488"/>
            <a:ext cx="6048375" cy="43180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pl-PL" sz="1600" i="1" dirty="0" smtClean="0"/>
              <a:t>Małopolski Ośrodek Badań Regionalnych – Dział Opracowań Analitycznych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513" y="2205038"/>
            <a:ext cx="7488237" cy="6572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/>
            </a:r>
            <a:br>
              <a:rPr lang="pl-PL" sz="3600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</a:br>
            <a:r>
              <a:rPr lang="pl-PL" sz="3600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Statystyka Publiczna</a:t>
            </a:r>
            <a:endParaRPr lang="pl-PL" sz="36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1187450" y="711200"/>
            <a:ext cx="4752975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4572000" y="5589588"/>
            <a:ext cx="410368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A7D990E0-90DD-4641-ABE9-A4E19B52E4A9}" type="slidenum">
              <a:rPr lang="pl-PL" sz="1000" smtClean="0"/>
              <a:pPr eaLnBrk="1" hangingPunct="1"/>
              <a:t>10</a:t>
            </a:fld>
            <a:endParaRPr lang="pl-PL" sz="1000" smtClean="0"/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245" name="Grupa 6"/>
          <p:cNvGrpSpPr>
            <a:grpSpLocks/>
          </p:cNvGrpSpPr>
          <p:nvPr/>
        </p:nvGrpSpPr>
        <p:grpSpPr bwMode="auto">
          <a:xfrm>
            <a:off x="1217613" y="1125538"/>
            <a:ext cx="7488237" cy="630237"/>
            <a:chOff x="0" y="25424"/>
            <a:chExt cx="7488238" cy="631800"/>
          </a:xfrm>
        </p:grpSpPr>
        <p:sp>
          <p:nvSpPr>
            <p:cNvPr id="8" name="Prostokąt zaokrąglony 7"/>
            <p:cNvSpPr/>
            <p:nvPr/>
          </p:nvSpPr>
          <p:spPr>
            <a:xfrm>
              <a:off x="0" y="25424"/>
              <a:ext cx="7488238" cy="631800"/>
            </a:xfrm>
            <a:prstGeom prst="roundRect">
              <a:avLst/>
            </a:prstGeom>
            <a:solidFill>
              <a:srgbClr val="AAAA8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30162" y="55661"/>
              <a:ext cx="7427914" cy="571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2870" tIns="102870" rIns="102870" bIns="102870" spcCol="1270" anchor="ctr"/>
            <a:lstStyle/>
            <a:p>
              <a:pPr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2700" dirty="0"/>
                <a:t>Program Badań </a:t>
              </a:r>
              <a:r>
                <a:rPr lang="pl-PL" sz="2700" dirty="0" smtClean="0"/>
                <a:t>Statystycznych Statystyki Publicznej</a:t>
              </a:r>
              <a:endParaRPr lang="pl-PL" sz="2700" dirty="0"/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87450" y="2564904"/>
            <a:ext cx="7499350" cy="302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eaLnBrk="1" hangingPunct="1">
              <a:buFontTx/>
              <a:buNone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Ustawa o statystyce publicznej (art. 2 pkt 2) definiuje </a:t>
            </a:r>
          </a:p>
          <a:p>
            <a:pPr algn="ctr" eaLnBrk="1" hangingPunct="1">
              <a:buFontTx/>
              <a:buNone/>
            </a:pPr>
            <a:r>
              <a:rPr lang="pl-PL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badanie statystyczne</a:t>
            </a: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jako: </a:t>
            </a:r>
            <a:b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pl-PL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Tx/>
              <a:buNone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"zbieranie, gromadzenie i opracowywanie danych statystycznych oraz ogłaszanie i udostępnianie wyników dokonanych obliczeń, opracowań i analiz, w tym podstawowych wielkości i wskaźników".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D1215DE1-0B60-4788-99F8-DCD0E8DF448A}" type="slidenum">
              <a:rPr lang="pl-PL" sz="1000" smtClean="0"/>
              <a:pPr eaLnBrk="1" hangingPunct="1"/>
              <a:t>11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49" y="1268760"/>
            <a:ext cx="7461201" cy="4824412"/>
          </a:xfrm>
        </p:spPr>
        <p:txBody>
          <a:bodyPr>
            <a:noAutofit/>
          </a:bodyPr>
          <a:lstStyle/>
          <a:p>
            <a:pPr marL="82296" indent="0" algn="just" eaLnBrk="1" fontAlgn="auto" hangingPunct="1">
              <a:spcAft>
                <a:spcPts val="0"/>
              </a:spcAft>
              <a:buNone/>
              <a:defRPr/>
            </a:pPr>
            <a:endParaRPr lang="pl-PL" sz="16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badań statystycznych statystyki publicznej </a:t>
            </a:r>
            <a:b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wykaz ustalający zakres tematyczny, przedmiotowy </a:t>
            </a:r>
            <a:b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 podmiotowy badań statystycznych oraz związane z nim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obowiązki.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badań statystycznych ustalany jest corocznie w drodze rozporządzenia Rady Ministrów na wniosek Rady Statystyki, która jest organem opiniodawczo‑doradczym Prezesa Rady Ministrów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dziedzinie statystyki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 Rada Ministrów zapewnia ujęcie w programach badań statystycznych statystyki publicznej badań mających podstawowe znaczenie dla obserwacji procesów społecznych  i 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gospodarczych.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Badania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statystyczne statystyki publicznej mogą dotyczyć każdej dziedziny życia społecznego i gospodarczego oraz występujących w nim zjawisk dających się obserwować i analizować z wykorzystaniem metod statystycznych. 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Program Badań Statystyki Publicznej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5BC5C2BF-38A5-4622-8538-3F59209767D5}" type="slidenum">
              <a:rPr lang="pl-PL" sz="1000" smtClean="0"/>
              <a:pPr eaLnBrk="1" hangingPunct="1"/>
              <a:t>12</a:t>
            </a:fld>
            <a:endParaRPr lang="pl-PL" sz="1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99350" cy="3311946"/>
          </a:xfrm>
        </p:spPr>
        <p:txBody>
          <a:bodyPr/>
          <a:lstStyle/>
          <a:p>
            <a:pPr marL="666750" lvl="2" indent="-285750" eaLnBrk="1" hangingPunct="1"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Organem prowadzącym badania statystyczne statystyki publicznej jest Prezes GUS</a:t>
            </a:r>
          </a:p>
          <a:p>
            <a:pPr marL="666750" lvl="2" indent="-285750" eaLnBrk="1" hangingPunct="1"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Rada Ministrów może ustalić w PBSSP, że badanie statystyczne będzie prowadzone przez inny wskazany naczelny lub centralny organ administracji państwowej </a:t>
            </a:r>
            <a:b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albo Narodowy Bank Polski.</a:t>
            </a:r>
          </a:p>
          <a:p>
            <a:pPr marL="666750" lvl="2" indent="-285750" eaLnBrk="1" hangingPunct="1"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Rada Ministrów może także ustanowić, że prowadzącym badanie będzie wskazany urząd statystyczny wspólnie </a:t>
            </a:r>
            <a:b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z wojewodą albo organem samorządu terytorialnego na jego wniosek. </a:t>
            </a:r>
          </a:p>
          <a:p>
            <a:pPr marL="366713" indent="-285750"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endParaRPr lang="pl-PL" sz="16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Temat i organ prowadzący badanie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BC3DCEAC-31CC-4CF0-A960-D0ACE6E5FFF8}" type="slidenum">
              <a:rPr lang="pl-PL" sz="1000" smtClean="0"/>
              <a:pPr eaLnBrk="1" hangingPunct="1"/>
              <a:t>13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849046" cy="4824412"/>
          </a:xfrm>
        </p:spPr>
        <p:txBody>
          <a:bodyPr>
            <a:noAutofit/>
          </a:bodyPr>
          <a:lstStyle/>
          <a:p>
            <a:pPr marL="365760" indent="-283464" algn="just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l-PL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Rozporządzenie ustanawiające PBSSP określa </a:t>
            </a:r>
            <a:r>
              <a:rPr lang="pl-PL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dla każdego</a:t>
            </a:r>
            <a:br>
              <a:rPr lang="pl-PL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badania:</a:t>
            </a:r>
          </a:p>
          <a:p>
            <a:pPr marL="365760" indent="-283464" algn="just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pl-PL" sz="16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Temat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 organ prowadzący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badanie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Rodzaj badania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Zakres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podmiotowy i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przedmiotowy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Źródła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danych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statystycznych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Podmioty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zobowiązane do udzielania informacji i przekazywania danych statystycznych lub uczestniczące w badaniu na zasadzie dobrowolności (podmioty gospodarki narodowej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osoby fizyczne nie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prowadzące działalności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gospodarczej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Forma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przekazania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danych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Częstotliwość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 termin przekazania danych</a:t>
            </a:r>
            <a:r>
              <a:rPr lang="pl-PL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16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Miejsce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przekazywania danych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statystycznych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Rodzaje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wynikowych informacji statystycznych oraz formy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terminy udostępniania wynikowych informacji </a:t>
            </a: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statystycznych</a:t>
            </a:r>
          </a:p>
          <a:p>
            <a:pPr marL="425196" indent="-3429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 sposób finansowania</a:t>
            </a:r>
          </a:p>
          <a:p>
            <a:pPr marL="82296" indent="0" algn="just" eaLnBrk="1" fontAlgn="auto" hangingPunct="1">
              <a:spcAft>
                <a:spcPts val="0"/>
              </a:spcAft>
              <a:buNone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765175"/>
            <a:ext cx="7992888" cy="657225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Zawartość Programu Badań Statystyki Publicznej</a:t>
            </a:r>
            <a:endParaRPr lang="pl-PL" sz="28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1A969A29-C196-4F57-9183-DFD10AB259DC}" type="slidenum">
              <a:rPr lang="pl-PL" sz="1000" smtClean="0"/>
              <a:pPr eaLnBrk="1" hangingPunct="1"/>
              <a:t>14</a:t>
            </a:fld>
            <a:endParaRPr lang="pl-PL" sz="1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616" y="1773238"/>
            <a:ext cx="8028384" cy="4824412"/>
          </a:xfrm>
        </p:spPr>
        <p:txBody>
          <a:bodyPr/>
          <a:lstStyle/>
          <a:p>
            <a:pPr marL="574675" lvl="2" indent="-193675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pl-PL" sz="18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Badania statystyczne statystyki publicznej mogą być prowadzone jako:</a:t>
            </a:r>
          </a:p>
          <a:p>
            <a:pPr marL="574675" lvl="2" indent="-193675" algn="ctr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pl-PL" sz="18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666750" lvl="2" indent="-285750" eaLnBrk="1" hangingPunct="1"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pl-PL" sz="18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badania </a:t>
            </a:r>
            <a:r>
              <a:rPr lang="pl-PL" sz="18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pełne całej zbiorowości</a:t>
            </a:r>
            <a:r>
              <a:rPr lang="pl-PL" sz="18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(w tym spisy powszechne)</a:t>
            </a:r>
          </a:p>
          <a:p>
            <a:pPr marL="381000" lvl="2" indent="0" eaLnBrk="1" hangingPunct="1"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None/>
            </a:pPr>
            <a:endParaRPr lang="pl-PL" sz="18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666750" lvl="2" indent="-285750" eaLnBrk="1" hangingPunct="1"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pl-PL" sz="18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badania</a:t>
            </a:r>
            <a:r>
              <a:rPr lang="pl-PL" sz="18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reprezentacyjne</a:t>
            </a:r>
            <a:r>
              <a:rPr lang="pl-PL" sz="18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na wylosowanej lub dobranej celowo próbie danej zbiorowości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Rodzaje</a:t>
            </a:r>
            <a:r>
              <a:rPr lang="pl-PL" sz="3200" b="1" dirty="0" smtClean="0">
                <a:solidFill>
                  <a:srgbClr val="333333"/>
                </a:solidFill>
                <a:latin typeface="Arial" charset="0"/>
                <a:cs typeface="Calibri" pitchFamily="34" charset="0"/>
              </a:rPr>
              <a:t>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badań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</a:endParaRPr>
          </a:p>
        </p:txBody>
      </p:sp>
      <p:sp>
        <p:nvSpPr>
          <p:cNvPr id="23557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096C2FF5-3F04-41CA-85A6-7AB7A406D4A4}" type="slidenum">
              <a:rPr lang="pl-PL" sz="1000" smtClean="0"/>
              <a:pPr eaLnBrk="1" hangingPunct="1"/>
              <a:t>15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99350" cy="4824412"/>
          </a:xfrm>
        </p:spPr>
        <p:txBody>
          <a:bodyPr>
            <a:noAutofit/>
          </a:bodyPr>
          <a:lstStyle/>
          <a:p>
            <a:pPr marL="381000" lvl="2" indent="0" eaLnBrk="1" fontAlgn="auto" hangingPunct="1">
              <a:spcBef>
                <a:spcPts val="500"/>
              </a:spcBef>
              <a:spcAft>
                <a:spcPts val="500"/>
              </a:spcAft>
              <a:buFont typeface="Wingdings 2"/>
              <a:buNone/>
              <a:defRPr/>
            </a:pPr>
            <a:endParaRPr lang="pl-PL" sz="1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574675" lvl="2" indent="-193675" algn="just" eaLnBrk="1" fontAlgn="auto" hangingPunct="1">
              <a:spcBef>
                <a:spcPts val="500"/>
              </a:spcBef>
              <a:spcAft>
                <a:spcPts val="500"/>
              </a:spcAft>
              <a:buFontTx/>
              <a:buNone/>
              <a:tabLst>
                <a:tab pos="574675" algn="l"/>
              </a:tabLst>
              <a:defRPr/>
            </a:pPr>
            <a:r>
              <a:rPr lang="pl-PL" sz="1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Badania statystyczne mogą być prowadzone jako: </a:t>
            </a:r>
          </a:p>
          <a:p>
            <a:pPr marL="723900" lvl="2" indent="-342900" algn="just" eaLnBrk="1" fontAlgn="auto" hangingPunct="1">
              <a:spcBef>
                <a:spcPts val="500"/>
              </a:spcBef>
              <a:spcAft>
                <a:spcPts val="12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tabLst>
                <a:tab pos="574675" algn="l"/>
              </a:tabLst>
              <a:defRPr/>
            </a:pPr>
            <a:r>
              <a:rPr lang="pl-PL" sz="18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jednorazowe</a:t>
            </a:r>
            <a:r>
              <a:rPr lang="pl-PL" sz="1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23900" lvl="2" indent="-342900" algn="just" eaLnBrk="1" fontAlgn="auto" hangingPunct="1">
              <a:spcBef>
                <a:spcPts val="500"/>
              </a:spcBef>
              <a:spcAft>
                <a:spcPts val="12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tabLst>
                <a:tab pos="574675" algn="l"/>
              </a:tabLst>
              <a:defRPr/>
            </a:pPr>
            <a:r>
              <a:rPr lang="pl-PL" sz="18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stałe</a:t>
            </a:r>
            <a:r>
              <a:rPr lang="pl-PL" sz="1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(pozwalają na obserwację ciągłą podstawowych dziedzin życia i występujących w nim zjawisk)</a:t>
            </a:r>
          </a:p>
          <a:p>
            <a:pPr marL="723900" lvl="2" indent="-342900" algn="just" eaLnBrk="1" fontAlgn="auto" hangingPunct="1">
              <a:spcBef>
                <a:spcPts val="500"/>
              </a:spcBef>
              <a:spcAft>
                <a:spcPts val="12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tabLst>
                <a:tab pos="574675" algn="l"/>
              </a:tabLst>
              <a:defRPr/>
            </a:pPr>
            <a:r>
              <a:rPr lang="pl-PL" sz="18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cykliczne</a:t>
            </a:r>
            <a:r>
              <a:rPr lang="pl-PL" sz="18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(np. spisy powszechne)</a:t>
            </a:r>
          </a:p>
          <a:p>
            <a:pPr marL="82296" indent="0" eaLnBrk="1" fontAlgn="auto" hangingPunct="1">
              <a:spcAft>
                <a:spcPts val="1200"/>
              </a:spcAft>
              <a:buFont typeface="Wingdings 2"/>
              <a:buNone/>
              <a:defRPr/>
            </a:pPr>
            <a:endParaRPr lang="pl-PL" sz="1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Częstotliwość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i termin przekazania danych</a:t>
            </a:r>
          </a:p>
        </p:txBody>
      </p:sp>
      <p:sp>
        <p:nvSpPr>
          <p:cNvPr id="29701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08BDC94D-CD45-4D58-BA93-D168AFDA494B}" type="slidenum">
              <a:rPr lang="pl-PL" sz="1000" smtClean="0"/>
              <a:pPr eaLnBrk="1" hangingPunct="1"/>
              <a:t>16</a:t>
            </a:fld>
            <a:endParaRPr lang="pl-PL" sz="1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2816"/>
            <a:ext cx="7499350" cy="4824412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Art. 10.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 eaLnBrk="1" hangingPunct="1">
              <a:lnSpc>
                <a:spcPct val="114000"/>
              </a:lnSpc>
              <a:buFontTx/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Zbierane i gromadzone w badaniach statystycznych statystyki publicznej dane indywidualne i dane osobowe są poufne i podlegają szczególnej ochronie; dane te mogą być wykorzystywane wyłącznie do opracowań, zestawień i analiz statystycznych oraz do tworzenia przez służby statystyki publicznej operatu do badań statystycznych prowadzonych przez te służby; udostępnianie lub wykorzystywanie danych indywidualnych i danych osobowych dla innych niż podane celów jest zabronione (tajemnice statystyczne).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Tajemnica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statystyczna</a:t>
            </a:r>
          </a:p>
        </p:txBody>
      </p:sp>
      <p:sp>
        <p:nvSpPr>
          <p:cNvPr id="25605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9FB338BB-DE2E-427F-B84A-76B156FF7DF0}" type="slidenum">
              <a:rPr lang="pl-PL" sz="1000" smtClean="0"/>
              <a:pPr eaLnBrk="1" hangingPunct="1"/>
              <a:t>17</a:t>
            </a:fld>
            <a:endParaRPr lang="pl-PL" sz="1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90625" y="1557338"/>
            <a:ext cx="7499350" cy="4824412"/>
          </a:xfrm>
        </p:spPr>
        <p:txBody>
          <a:bodyPr/>
          <a:lstStyle/>
          <a:p>
            <a:pPr marL="0" indent="0" algn="just" eaLnBrk="1" hangingPunct="1">
              <a:lnSpc>
                <a:spcPct val="114000"/>
              </a:lnSpc>
              <a:buFontTx/>
              <a:buNone/>
            </a:pP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Art. 12.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 eaLnBrk="1" hangingPunct="1">
              <a:lnSpc>
                <a:spcPct val="114000"/>
              </a:lnSpc>
              <a:buFontTx/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Pracownicy służb statystyki publicznej, rachmistrze spisowi, ankieterzy statystyczni oraz inne osoby wykonujące czynności w imieniu i na rzecz statystyki publicznej, mający bezpośredni dostęp do danych indywidualnych i danych osobowych, są obowiązani do bezwzględnego przestrzegania tajemnicy statystycznej i mogą być dopuszczeni do wykonywania tych czynności po złożeniu w urzędzie statystycznym albo innej jednostce organizacyjnej służb statystyki publicznej pisemnego przyrzeczenia następującej treści:</a:t>
            </a:r>
          </a:p>
          <a:p>
            <a:pPr marL="0" indent="0" algn="just" eaLnBrk="1" hangingPunct="1">
              <a:lnSpc>
                <a:spcPct val="114000"/>
              </a:lnSpc>
              <a:buFontTx/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"Przyrzekam, że będę wykonywać swoje prace na rzecz statystyki publicznej z całą rzetelnością, zgodnie z etyką zawodową statystyka, a poznane w czasie ich wykonywania dane jednostkowe zachowam w tajemnicy wobec osób trzecich."</a:t>
            </a:r>
          </a:p>
          <a:p>
            <a:pPr marL="0" lvl="2" indent="0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Font typeface="Wingdings 2" pitchFamily="18" charset="2"/>
              <a:buNone/>
            </a:pPr>
            <a:endParaRPr lang="pl-PL" sz="18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Tajemnica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statystyczna (cd)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9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B9DB640A-0C6C-4FD1-B33D-F9FD7963277C}" type="slidenum">
              <a:rPr lang="pl-PL" sz="1000" smtClean="0"/>
              <a:pPr eaLnBrk="1" hangingPunct="1"/>
              <a:t>18</a:t>
            </a:fld>
            <a:endParaRPr lang="pl-PL" sz="1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484784"/>
            <a:ext cx="7499350" cy="4824412"/>
          </a:xfrm>
        </p:spPr>
        <p:txBody>
          <a:bodyPr/>
          <a:lstStyle/>
          <a:p>
            <a:pPr marL="0" indent="0" eaLnBrk="1" hangingPunct="1">
              <a:lnSpc>
                <a:spcPct val="114000"/>
              </a:lnSpc>
              <a:buFontTx/>
              <a:buNone/>
            </a:pP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Art. 38. 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14000"/>
              </a:lnSpc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1. Nie mogą być publikowane ani udostępniane dane jednostkowe uzyskane w badaniach statystycznych statystyki publicznej.</a:t>
            </a:r>
          </a:p>
          <a:p>
            <a:pPr marL="0" indent="0" eaLnBrk="1" hangingPunct="1">
              <a:lnSpc>
                <a:spcPct val="114000"/>
              </a:lnSpc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2. Nie mogą być publikowane ani udostępniane uzyskane w badaniach statystycznych statystyki publicznej informacje statystyczne możliwe do powiązania i zidentyfikowania ich z konkretną osobą oraz dane indywidualne, charakteryzujące wyniki ekonomiczne działalności podmiotów gospodarki narodowej prowadzących działalność gospodarczą, w szczególności jeżeli na daną agregację składa się mniej niż trzy podmioty lub udział jednego podmiotu w określonym zestawieniu jest większy niż trzy czwarte całości.</a:t>
            </a:r>
          </a:p>
          <a:p>
            <a:pPr marL="0" indent="0" eaLnBrk="1" hangingPunct="1">
              <a:lnSpc>
                <a:spcPct val="114000"/>
              </a:lnSpc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3. Prezes Rady Ministrów określa, w drodze rozporządzenia, tryb i formy ogłaszania, udostępniania i rozpowszechniania wynikowych informacji statystycznych.</a:t>
            </a:r>
          </a:p>
          <a:p>
            <a:pPr marL="0" indent="0" eaLnBrk="1" hangingPunct="1">
              <a:lnSpc>
                <a:spcPct val="114000"/>
              </a:lnSpc>
              <a:buFontTx/>
              <a:buNone/>
            </a:pP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Art. 39.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14000"/>
              </a:lnSpc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Prezes Głównego Urzędu Statystycznego zapewnia przechowywanie zgromadzonych danych statystycznych gwarantujące przestrzeganie tajemnicy statystycznej.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Tajemnica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statystyczna (cd)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FD805FB6-4180-455B-AE84-D20D84358300}" type="slidenum">
              <a:rPr lang="pl-PL" sz="1000" smtClean="0"/>
              <a:pPr eaLnBrk="1" hangingPunct="1"/>
              <a:t>19</a:t>
            </a:fld>
            <a:endParaRPr lang="pl-PL" sz="1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99350" cy="4464050"/>
          </a:xfrm>
        </p:spPr>
        <p:txBody>
          <a:bodyPr/>
          <a:lstStyle/>
          <a:p>
            <a:pPr marL="574675" lvl="2" indent="-193675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tabLst>
                <a:tab pos="574675" algn="l"/>
              </a:tabLst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Wynikowe informacje statystyczne są:</a:t>
            </a:r>
          </a:p>
          <a:p>
            <a:pPr marL="723900" lvl="2" indent="-342900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tabLst>
                <a:tab pos="574675" algn="l"/>
              </a:tabLst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ogłaszane w: </a:t>
            </a:r>
          </a:p>
          <a:p>
            <a:pPr marL="666750" lvl="2" indent="-285750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tabLst>
                <a:tab pos="574675" algn="l"/>
              </a:tabLst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wydawnictwach GUS i urzędów statystycznych</a:t>
            </a:r>
          </a:p>
          <a:p>
            <a:pPr marL="666750" lvl="2" indent="-285750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tabLst>
                <a:tab pos="574675" algn="l"/>
              </a:tabLst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wydawnictwach innych organów prowadzących badanie statystyczne statystyki publicznej</a:t>
            </a:r>
          </a:p>
          <a:p>
            <a:pPr marL="666750" lvl="2" indent="-285750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tabLst>
                <a:tab pos="574675" algn="l"/>
              </a:tabLst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Dzienniku Urzędowym Rzeczpospolitej Polskiej “Monitor Polski” </a:t>
            </a:r>
            <a:b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(w szczególności podstawowe wielkości i wskaźniki)</a:t>
            </a:r>
          </a:p>
          <a:p>
            <a:pPr marL="666750" lvl="2" indent="-285750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tabLst>
                <a:tab pos="574675" algn="l"/>
              </a:tabLst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podawane do wiadomości w środkach masowego przekazu</a:t>
            </a:r>
          </a:p>
          <a:p>
            <a:pPr marL="666750" lvl="2" indent="-285750" algn="just" eaLnBrk="1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tabLst>
                <a:tab pos="574675" algn="l"/>
              </a:tabLst>
            </a:pP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dostępne w trybie i formach określonych w rozporządzeniu Prezesa Rady Ministrów w sprawie trybu i form ogłaszania, udostępniania </a:t>
            </a:r>
            <a:b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 rozpowszechniania wynikowych informacji statystycznych. 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80963" indent="0" algn="just" eaLnBrk="1" hangingPunct="1">
              <a:lnSpc>
                <a:spcPct val="114000"/>
              </a:lnSpc>
              <a:buFont typeface="Wingdings 2" pitchFamily="18" charset="2"/>
              <a:buNone/>
              <a:tabLst>
                <a:tab pos="574675" algn="l"/>
              </a:tabLst>
            </a:pPr>
            <a:endParaRPr lang="pl-PL" sz="16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035" y="836712"/>
            <a:ext cx="8005067" cy="1008063"/>
          </a:xfrm>
        </p:spPr>
        <p:txBody>
          <a:bodyPr>
            <a:normAutofit fontScale="90000"/>
          </a:bodyPr>
          <a:lstStyle/>
          <a:p>
            <a:pPr marL="180000" algn="ctr" eaLnBrk="1" fontAlgn="auto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Rodzaje </a:t>
            </a:r>
            <a:r>
              <a:rPr lang="pl-PL" sz="24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wynikowych informacji statystycznych oraz </a:t>
            </a: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formy </a:t>
            </a:r>
            <a:br>
              <a:rPr lang="pl-PL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</a:b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i </a:t>
            </a:r>
            <a:r>
              <a:rPr lang="pl-PL" sz="24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terminy udostępniania wynikowych </a:t>
            </a: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informacji statystycznych</a:t>
            </a:r>
            <a:r>
              <a:rPr lang="pl-PL" sz="3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  <a:t/>
            </a:r>
            <a:br>
              <a:rPr lang="pl-PL" sz="3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</a:br>
            <a:endParaRPr lang="pl-PL" sz="3200" dirty="0">
              <a:solidFill>
                <a:srgbClr val="333333"/>
              </a:solidFill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30725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E75247BE-D64C-4778-A13D-07EECBA26796}" type="slidenum">
              <a:rPr lang="pl-PL" sz="1000" smtClean="0"/>
              <a:pPr eaLnBrk="1" hangingPunct="1"/>
              <a:t>2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16998" cy="4824412"/>
          </a:xfrm>
        </p:spPr>
        <p:txBody>
          <a:bodyPr>
            <a:noAutofit/>
          </a:bodyPr>
          <a:lstStyle/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" pitchFamily="34" charset="0"/>
                <a:ea typeface="+mj-ea"/>
                <a:cs typeface="Arial" pitchFamily="34" charset="0"/>
              </a:rPr>
              <a:t>System </a:t>
            </a:r>
            <a:r>
              <a:rPr lang="pl-PL" sz="1600" dirty="0">
                <a:latin typeface="Arial" pitchFamily="34" charset="0"/>
                <a:ea typeface="+mj-ea"/>
                <a:cs typeface="Arial" pitchFamily="34" charset="0"/>
              </a:rPr>
              <a:t>zbierania danych statystycznych, gromadzenia, przechowywania </a:t>
            </a:r>
            <a:r>
              <a:rPr lang="pl-PL" sz="1600" dirty="0" smtClean="0">
                <a:latin typeface="Arial" pitchFamily="34" charset="0"/>
                <a:ea typeface="+mj-ea"/>
                <a:cs typeface="Arial" pitchFamily="34" charset="0"/>
              </a:rPr>
              <a:t>i </a:t>
            </a:r>
            <a:r>
              <a:rPr lang="pl-PL" sz="1600" dirty="0">
                <a:latin typeface="Arial" pitchFamily="34" charset="0"/>
                <a:ea typeface="+mj-ea"/>
                <a:cs typeface="Arial" pitchFamily="34" charset="0"/>
              </a:rPr>
              <a:t>opracowywania zebranych danych oraz ogłaszania, udostępniania i rozpowszechniania wyników badań statystycznych jako oficjalnych danych statystycznych.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>
                <a:latin typeface="Arial" pitchFamily="34" charset="0"/>
                <a:ea typeface="+mj-ea"/>
                <a:cs typeface="Arial" pitchFamily="34" charset="0"/>
              </a:rPr>
              <a:t>Statystyka publiczna zapewnia rzetelne, obiektywne </a:t>
            </a:r>
            <a:br>
              <a:rPr lang="pl-PL" sz="16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pl-PL" sz="1600" dirty="0">
                <a:latin typeface="Arial" pitchFamily="34" charset="0"/>
                <a:ea typeface="+mj-ea"/>
                <a:cs typeface="Arial" pitchFamily="34" charset="0"/>
              </a:rPr>
              <a:t>i systematyczne informowanie społeczeństwa, organów państwa i administracji publicznej oraz podmiotów gospodarki narodowej o sytuacji ekonomicznej, demograficznej, społecznej oraz środowiska naturalnego.</a:t>
            </a:r>
          </a:p>
          <a:p>
            <a:pPr marL="8229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8229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</a:rPr>
              <a:t>Statystyka publiczna </a:t>
            </a:r>
          </a:p>
        </p:txBody>
      </p:sp>
      <p:sp>
        <p:nvSpPr>
          <p:cNvPr id="1229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0AE5832D-38DA-4447-9569-3493E81EF18F}" type="slidenum">
              <a:rPr lang="pl-PL" sz="1000" smtClean="0"/>
              <a:pPr eaLnBrk="1" hangingPunct="1"/>
              <a:t>20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705030" cy="3455987"/>
          </a:xfrm>
        </p:spPr>
        <p:txBody>
          <a:bodyPr>
            <a:noAutofit/>
          </a:bodyPr>
          <a:lstStyle/>
          <a:p>
            <a:pPr marL="381000" lvl="2" indent="0" algn="just" eaLnBrk="1" fontAlgn="auto" hangingPunct="1">
              <a:lnSpc>
                <a:spcPct val="114000"/>
              </a:lnSpc>
              <a:spcBef>
                <a:spcPts val="500"/>
              </a:spcBef>
              <a:spcAft>
                <a:spcPts val="500"/>
              </a:spcAft>
              <a:buFont typeface="Wingdings 2"/>
              <a:buNone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4000"/>
              </a:lnSpc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sz="1600" b="1" dirty="0">
                <a:latin typeface="Arial" pitchFamily="34" charset="0"/>
                <a:cs typeface="Arial" pitchFamily="34" charset="0"/>
              </a:rPr>
              <a:t>sprawie trybu i form ogłaszania, udostępniania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i rozpowszechniania </a:t>
            </a:r>
            <a:r>
              <a:rPr lang="pl-PL" sz="1600" b="1" dirty="0">
                <a:latin typeface="Arial" pitchFamily="34" charset="0"/>
                <a:cs typeface="Arial" pitchFamily="34" charset="0"/>
              </a:rPr>
              <a:t>wynikowych informacji statystycznych</a:t>
            </a: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4000"/>
              </a:lnSpc>
              <a:spcAft>
                <a:spcPts val="0"/>
              </a:spcAft>
              <a:buFontTx/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4000"/>
              </a:lnSpc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Ogłaszanie, udostępnianie i rozpowszechnianie wynikowych informacji statystycznych badań statystycznych prowadzonych przez Główny Urząd Statystyczny i urzędy statystyczne odbywa się w formie drukowanych opracowań sygnalnych i wydawnictw statystycznych, na nośnikach elektronicznych oraz podawania informacji w sieci Internet.</a:t>
            </a:r>
          </a:p>
          <a:p>
            <a:pPr marL="82296" indent="0" algn="just" eaLnBrk="1" fontAlgn="auto" hangingPunct="1">
              <a:lnSpc>
                <a:spcPct val="114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1008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  <a:t>ROZPORZĄDZENIE PREZESA RADY MINISTRÓW </a:t>
            </a:r>
            <a:br>
              <a:rPr lang="pl-PL" sz="2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</a:br>
            <a:r>
              <a:rPr lang="pl-PL" sz="2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  <a:t>z dnia 10 września 1999 r. </a:t>
            </a:r>
            <a:br>
              <a:rPr lang="pl-PL" sz="2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</a:br>
            <a:r>
              <a:rPr lang="pl-PL" sz="2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  <a:t>(</a:t>
            </a:r>
            <a:r>
              <a:rPr lang="pl-PL" sz="2200" b="1" dirty="0" err="1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  <a:t>Dz.U</a:t>
            </a:r>
            <a:r>
              <a:rPr lang="pl-PL" sz="2200" b="1" dirty="0">
                <a:solidFill>
                  <a:schemeClr val="tx2">
                    <a:satMod val="130000"/>
                  </a:schemeClr>
                </a:solidFill>
                <a:latin typeface="Arial CE" pitchFamily="34" charset="0"/>
                <a:cs typeface="Arial CE" pitchFamily="34" charset="0"/>
              </a:rPr>
              <a:t>. 1999 Nr 75, poz. 842)</a:t>
            </a:r>
            <a:endParaRPr lang="pl-PL" sz="2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31749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7BD4CBB9-689A-442C-8465-23A389AC50D1}" type="slidenum">
              <a:rPr lang="pl-PL" sz="1000" smtClean="0"/>
              <a:pPr eaLnBrk="1" hangingPunct="1"/>
              <a:t>21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2060847"/>
            <a:ext cx="7849046" cy="2376265"/>
          </a:xfrm>
        </p:spPr>
        <p:txBody>
          <a:bodyPr numCol="2">
            <a:noAutofit/>
          </a:bodyPr>
          <a:lstStyle/>
          <a:p>
            <a:pPr marL="0" indent="0" eaLnBrk="1" fontAlgn="auto" hangingPunct="1">
              <a:spcBef>
                <a:spcPts val="300"/>
              </a:spcBef>
              <a:spcAft>
                <a:spcPts val="600"/>
              </a:spcAft>
              <a:buFontTx/>
              <a:buNone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) </a:t>
            </a:r>
            <a:r>
              <a:rPr lang="pl-PL" sz="1600" b="1" cap="small" dirty="0" smtClean="0">
                <a:latin typeface="Arial" pitchFamily="34" charset="0"/>
                <a:cs typeface="Arial" pitchFamily="34" charset="0"/>
              </a:rPr>
              <a:t>roczniki </a:t>
            </a:r>
            <a:r>
              <a:rPr lang="pl-PL" sz="1600" b="1" cap="small" dirty="0">
                <a:latin typeface="Arial" pitchFamily="34" charset="0"/>
                <a:cs typeface="Arial" pitchFamily="34" charset="0"/>
              </a:rPr>
              <a:t>statystyczne</a:t>
            </a:r>
            <a:r>
              <a:rPr lang="pl-PL" sz="1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Rocznik Statystyczny Rzeczypospolitej Polskiej,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Mały Rocznik Statystyczny,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Rocznik Statystyczny Województw,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Roczniki branżowe,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Rocznik Statystyki Międzynarodowej,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)  </a:t>
            </a:r>
            <a:r>
              <a:rPr lang="pl-PL" sz="1600" b="1" cap="small" dirty="0">
                <a:latin typeface="Arial" pitchFamily="34" charset="0"/>
                <a:cs typeface="Arial" pitchFamily="34" charset="0"/>
              </a:rPr>
              <a:t>serie wydawnicze: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"Studia i analizy statystyczne",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"Informacje i opracowania statystyczne",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"Badania koniunktury",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"Materiały źródłowe",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"Spisy powszechne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",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683543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Wydawnictwa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statystyczne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GUS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</a:endParaRPr>
          </a:p>
        </p:txBody>
      </p:sp>
      <p:sp>
        <p:nvSpPr>
          <p:cNvPr id="33797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3347864" y="4365103"/>
            <a:ext cx="4572000" cy="1838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just" eaLnBrk="1" fontAlgn="auto" hangingPunct="1"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3) </a:t>
            </a:r>
            <a:r>
              <a:rPr lang="pl-PL" sz="1600" b="1" cap="small" dirty="0">
                <a:latin typeface="Arial" pitchFamily="34" charset="0"/>
                <a:cs typeface="Arial" pitchFamily="34" charset="0"/>
              </a:rPr>
              <a:t>biuletyny i czasopisma:</a:t>
            </a:r>
          </a:p>
          <a:p>
            <a:pPr marL="0" indent="0" algn="just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Biuletyn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Statystyczny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</a:t>
            </a: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Poland - Quarterly Statistics,</a:t>
            </a: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Kwartalnik Statystyki Międzynarodowej,</a:t>
            </a:r>
          </a:p>
          <a:p>
            <a:pPr marL="0" indent="0" algn="just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CESTAT - Statistical </a:t>
            </a:r>
            <a:r>
              <a:rPr lang="pl-PL" sz="1600" dirty="0" err="1">
                <a:latin typeface="Arial" pitchFamily="34" charset="0"/>
                <a:cs typeface="Arial" pitchFamily="34" charset="0"/>
              </a:rPr>
              <a:t>Bulletin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 eaLnBrk="1" fontAlgn="auto" hangingPunct="1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Wiadomości Statystyczne.</a:t>
            </a: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40766" y="1372706"/>
            <a:ext cx="7623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Bef>
                <a:spcPts val="300"/>
              </a:spcBef>
              <a:spcAft>
                <a:spcPts val="600"/>
              </a:spcAft>
              <a:buFontTx/>
              <a:buNone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Ukazują się w następujących grupach i seriach wydawniczych: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BCA86F5B-1291-418D-8525-74BFCF0338F6}" type="slidenum">
              <a:rPr lang="pl-PL" sz="1000" smtClean="0"/>
              <a:pPr eaLnBrk="1" hangingPunct="1"/>
              <a:t>22</a:t>
            </a:fld>
            <a:endParaRPr lang="pl-PL" sz="1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99350" cy="4824412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Ukazują się w następujących grupach: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1)  komunikaty Głównego Urzędu Statystycznego,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2)  "Informacje bieżące - wyniki wstępne",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3)  informacje dekadowe,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4)  informacje sygnalne,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5)  notatki informacyjne,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6)  monitoringi,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7)  koniunktura gospodarcza,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8)  "Statystyka Polski" - wkładka do dziennika "Rzeczpospolita",</a:t>
            </a:r>
          </a:p>
          <a:p>
            <a:pPr marL="0" indent="0"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9)  "Wstępna informacja o gospodarce" – wkładka do "Biuletynu Statystycznego".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Opracowania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sygnalne</a:t>
            </a:r>
          </a:p>
        </p:txBody>
      </p:sp>
      <p:sp>
        <p:nvSpPr>
          <p:cNvPr id="3277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6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2E420878-04E2-4EC3-A8E7-0E19D4D4F64F}" type="slidenum">
              <a:rPr lang="pl-PL" sz="1000" smtClean="0"/>
              <a:pPr eaLnBrk="1" hangingPunct="1"/>
              <a:t>23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99350" cy="4824412"/>
          </a:xfrm>
        </p:spPr>
        <p:txBody>
          <a:bodyPr>
            <a:noAutofit/>
          </a:bodyPr>
          <a:lstStyle/>
          <a:p>
            <a:pPr marL="381000" lvl="2" indent="0" eaLnBrk="1" fontAlgn="auto" hangingPunct="1">
              <a:spcBef>
                <a:spcPts val="500"/>
              </a:spcBef>
              <a:spcAft>
                <a:spcPts val="500"/>
              </a:spcAft>
              <a:buFont typeface="Wingdings 2"/>
              <a:buNone/>
              <a:defRPr/>
            </a:pPr>
            <a:endParaRPr lang="pl-PL" sz="1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Są 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publikowane w następujących seriach wydawniczych: </a:t>
            </a:r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pPr marL="642684" lvl="1" indent="-28575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roczniki 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statystyczne,</a:t>
            </a:r>
          </a:p>
          <a:p>
            <a:pPr marL="642684" lvl="1" indent="-28575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podstawowe dane o powiatach, miastach i gminach,</a:t>
            </a:r>
          </a:p>
          <a:p>
            <a:pPr marL="642684" lvl="1" indent="-28575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biuletyny statystyczne,</a:t>
            </a:r>
          </a:p>
          <a:p>
            <a:pPr marL="642684" lvl="1" indent="-28575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analizy statystyczne,</a:t>
            </a:r>
          </a:p>
          <a:p>
            <a:pPr marL="642684" lvl="1" indent="-28575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informacje i opracowania statystyczne.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899567"/>
            <a:ext cx="8100392" cy="6572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9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Wydawnictwa statystyczne urzędów </a:t>
            </a:r>
            <a:r>
              <a:rPr lang="pl-PL" sz="2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statystycznych</a:t>
            </a:r>
            <a:endParaRPr lang="pl-PL" sz="29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</a:endParaRPr>
          </a:p>
        </p:txBody>
      </p:sp>
      <p:sp>
        <p:nvSpPr>
          <p:cNvPr id="34821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3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DFDA0FB0-8ABD-424A-8B3D-6E8CB5B6DC30}" type="slidenum">
              <a:rPr lang="pl-PL" sz="1000" smtClean="0"/>
              <a:pPr eaLnBrk="1" hangingPunct="1"/>
              <a:t>24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99350" cy="4824412"/>
          </a:xfrm>
        </p:spPr>
        <p:txBody>
          <a:bodyPr>
            <a:noAutofit/>
          </a:bodyPr>
          <a:lstStyle/>
          <a:p>
            <a:pPr marL="0" indent="0" defTabSz="539750" eaLnBrk="1" fontAlgn="auto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Do urzędów statystycznych należy wykonywanie specjalistycznych zadań ogólnokrajowych, wykonywanych w ramach prac prowadzonych na rzecz statystyki publicznej jako całości.</a:t>
            </a:r>
          </a:p>
          <a:p>
            <a:pPr marL="0" indent="0" defTabSz="53975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7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Specjalizacje urzędów statystycznych 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187053" y="2852936"/>
            <a:ext cx="7956947" cy="4421187"/>
          </a:xfrm>
          <a:prstGeom prst="rect">
            <a:avLst/>
          </a:prstGeom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Warszawie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przedsiębiorstw niefinansowych, 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prowadzenie prac mających na celu utrzymanie i rozwój rejestrów statystycznych,</a:t>
            </a:r>
          </a:p>
          <a:p>
            <a:pPr eaLnBrk="1" hangingPunct="1">
              <a:lnSpc>
                <a:spcPct val="114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rozwój metod i form gromadzenia danych statystycznych, przekształcanie zbiorów administracyjnych w zbiory danych statystycznych,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przygotowywanie opracowań z zakresu statystyki obszarów metropolitalnych.</a:t>
            </a:r>
          </a:p>
          <a:p>
            <a:pPr eaLnBrk="1" hangingPunct="1">
              <a:buFontTx/>
              <a:buNone/>
              <a:defRPr/>
            </a:pPr>
            <a:endParaRPr lang="pl-PL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Białymstoku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z zakresu leśnictwa, ochrony przyrody.</a:t>
            </a:r>
          </a:p>
        </p:txBody>
      </p:sp>
    </p:spTree>
    <p:extLst>
      <p:ext uri="{BB962C8B-B14F-4D97-AF65-F5344CB8AC3E}">
        <p14:creationId xmlns:p14="http://schemas.microsoft.com/office/powerpoint/2010/main" val="27607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DFDA0FB0-8ABD-424A-8B3D-6E8CB5B6DC30}" type="slidenum">
              <a:rPr lang="pl-PL" sz="1000" smtClean="0"/>
              <a:pPr eaLnBrk="1" hangingPunct="1"/>
              <a:t>25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8591" y="1556792"/>
            <a:ext cx="7499350" cy="4032746"/>
          </a:xfrm>
        </p:spPr>
        <p:txBody>
          <a:bodyPr>
            <a:noAutofit/>
          </a:bodyPr>
          <a:lstStyle/>
          <a:p>
            <a:pPr marL="0" indent="0" defTabSz="53975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pl-PL" sz="18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700" dirty="0">
              <a:solidFill>
                <a:srgbClr val="333333"/>
              </a:solidFill>
              <a:latin typeface="Arial CE" pitchFamily="34" charset="0"/>
              <a:cs typeface="Calibri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Specjalizacje urzędów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statystycznych (cd) 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176784" y="1628800"/>
            <a:ext cx="8229600" cy="4421187"/>
          </a:xfrm>
          <a:prstGeom prst="rect">
            <a:avLst/>
          </a:prstGeom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Bydgoszczy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rynku pracy.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Gdańsku</a:t>
            </a:r>
            <a:r>
              <a:rPr lang="pl-PL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edukacji, kapitału ludzkiego, aktywności ekonomicznej ludności oraz warunków pracy.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Katowicach: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ochrony środowiska,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rynku finansowego, nakładów inwestycyjnych,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rachunki regionalne.</a:t>
            </a:r>
          </a:p>
          <a:p>
            <a:pPr marL="82550" indent="0" eaLnBrk="1" hangingPunct="1"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Kielcach: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statystyka szarej gospodarki,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statystyka handlu i usług 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82550" indent="0" eaLnBrk="1" hangingPunct="1"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DFDA0FB0-8ABD-424A-8B3D-6E8CB5B6DC30}" type="slidenum">
              <a:rPr lang="pl-PL" sz="1000" smtClean="0"/>
              <a:pPr eaLnBrk="1" hangingPunct="1"/>
              <a:t>26</a:t>
            </a:fld>
            <a:endParaRPr lang="pl-PL" sz="10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683543"/>
            <a:ext cx="7488238" cy="657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Specjalizacje urzędów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statystycznych (cd) 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1187450" y="1340768"/>
            <a:ext cx="7987010" cy="3743325"/>
          </a:xfrm>
          <a:prstGeom prst="rect">
            <a:avLst/>
          </a:prstGeom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Lublinie: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gospodarki mieszkaniowej i komunalnej,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budownictwa.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Łodzi: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małych i średnich przedsiębiorstw oraz warunków życia ludności,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tworzenie, rozwój i interpretacja standardów klasyfikacyjnych i nomenklatur.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Olsztynie: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demografii oraz statystyka rolnictwa i obszarów wiejskich,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euroregionów.</a:t>
            </a:r>
          </a:p>
          <a:p>
            <a:pPr marL="82550" indent="0" eaLnBrk="1" hangingPunct="1">
              <a:lnSpc>
                <a:spcPct val="80000"/>
              </a:lnSpc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Opolu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statystyka cen.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Poznaniu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statystyka krótkookresowa, statystyka miast i małych obszarów.</a:t>
            </a:r>
          </a:p>
          <a:p>
            <a:pPr marL="82550" indent="0" eaLnBrk="1" hangingPunct="1">
              <a:lnSpc>
                <a:spcPct val="80000"/>
              </a:lnSpc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DFDA0FB0-8ABD-424A-8B3D-6E8CB5B6DC30}" type="slidenum">
              <a:rPr lang="pl-PL" sz="1000" smtClean="0"/>
              <a:pPr eaLnBrk="1" hangingPunct="1"/>
              <a:t>27</a:t>
            </a:fld>
            <a:endParaRPr lang="pl-PL" sz="10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683543"/>
            <a:ext cx="7488238" cy="657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Specjalizacje urzędów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statystycznych (cd) 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043608" y="1052736"/>
            <a:ext cx="8229600" cy="4681537"/>
          </a:xfrm>
          <a:prstGeom prst="rect">
            <a:avLst/>
          </a:prstGeom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>
              <a:lnSpc>
                <a:spcPct val="80000"/>
              </a:lnSpc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Rzeszowie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sportu i turystyki,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rynku materiałowego i paliwowo-energetycznego ,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obszarów transgranicznych i euroregionów.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Szczecinie: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nauki, techniki, innowacji i społeczeństwa informacyjnego,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morska, transportu wodnego śródlądowego.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transportu i łączności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we Wrocławiu: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samorządów terytorialnych,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statystyka badań produktowych.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Urząd Statystyczny w Zielonej Górze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badania koniunktury gospodarczej. </a:t>
            </a:r>
          </a:p>
        </p:txBody>
      </p:sp>
    </p:spTree>
    <p:extLst>
      <p:ext uri="{BB962C8B-B14F-4D97-AF65-F5344CB8AC3E}">
        <p14:creationId xmlns:p14="http://schemas.microsoft.com/office/powerpoint/2010/main" val="2745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DFDA0FB0-8ABD-424A-8B3D-6E8CB5B6DC30}" type="slidenum">
              <a:rPr lang="pl-PL" sz="1000" smtClean="0"/>
              <a:pPr eaLnBrk="1" hangingPunct="1"/>
              <a:t>28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9782" y="1772816"/>
            <a:ext cx="7499350" cy="4824412"/>
          </a:xfrm>
        </p:spPr>
        <p:txBody>
          <a:bodyPr>
            <a:noAutofit/>
          </a:bodyPr>
          <a:lstStyle/>
          <a:p>
            <a:pPr marL="0" indent="0" defTabSz="53975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pl-PL" sz="1800" dirty="0"/>
          </a:p>
          <a:p>
            <a:pPr marL="0" indent="0" defTabSz="53975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pl-PL" sz="1800" dirty="0"/>
          </a:p>
          <a:p>
            <a:pPr defTabSz="539750"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Ośrodek Statystyki Kultury</a:t>
            </a:r>
          </a:p>
          <a:p>
            <a:pPr defTabSz="539750"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Ośrodek Statystyki Zdrowia i Ochrony Zdrowia</a:t>
            </a:r>
          </a:p>
          <a:p>
            <a:pPr defTabSz="539750"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Ośrodek Badania Gospodarki Społecznej</a:t>
            </a:r>
          </a:p>
          <a:p>
            <a:pPr defTabSz="539750"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Ośrodek Statystyki Pomocy Społecznej</a:t>
            </a:r>
          </a:p>
          <a:p>
            <a:pPr defTabSz="539750"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Małopolski Ośrodek Badań Regionalnych</a:t>
            </a:r>
          </a:p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Urząd Statystyczny w Krakowie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1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0993E105-81B5-41E1-A276-BAD18AB8665D}" type="slidenum">
              <a:rPr lang="pl-PL" sz="1000" smtClean="0"/>
              <a:pPr eaLnBrk="1" hangingPunct="1"/>
              <a:t>29</a:t>
            </a:fld>
            <a:endParaRPr lang="pl-PL" sz="1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773238"/>
            <a:ext cx="7499350" cy="4824412"/>
          </a:xfrm>
        </p:spPr>
        <p:txBody>
          <a:bodyPr/>
          <a:lstStyle/>
          <a:p>
            <a:pPr marL="381000" lvl="2" indent="0" algn="just" eaLnBrk="1" hangingPunct="1">
              <a:spcBef>
                <a:spcPts val="500"/>
              </a:spcBef>
              <a:spcAft>
                <a:spcPts val="500"/>
              </a:spcAft>
              <a:buFont typeface="Wingdings 2" pitchFamily="18" charset="2"/>
              <a:buNone/>
            </a:pPr>
            <a:endParaRPr lang="pl-PL" sz="1800" dirty="0" smtClean="0">
              <a:solidFill>
                <a:srgbClr val="333333"/>
              </a:solidFill>
              <a:latin typeface="Arial" charset="0"/>
              <a:cs typeface="Calibri" pitchFamily="34" charset="0"/>
            </a:endParaRPr>
          </a:p>
          <a:p>
            <a:pPr marL="80963" indent="0" algn="just" eaLnBrk="1" hangingPunct="1">
              <a:buFont typeface="Wingdings 2" pitchFamily="18" charset="2"/>
              <a:buNone/>
            </a:pPr>
            <a:r>
              <a:rPr lang="pl-PL" sz="1800" dirty="0" smtClean="0">
                <a:latin typeface="Arial CE" pitchFamily="34" charset="0"/>
                <a:cs typeface="Arial CE" pitchFamily="34" charset="0"/>
              </a:rPr>
              <a:t>Wraz ze wstąpieniem Rzeczpospolitej Polskiej do Unii Europejskiej w maju 2004 r. Główny Urząd Statystyczny stał się częścią Europejskiego Systemu Statystycznego (ESS), stanowiącego partnerstwo pomiędzy Eurostatem, narodowymi urzędami statystycznymi oraz innymi organami krajowymi w państwach członkowskich UE odpowiedzialnymi za opracowywanie, tworzenie i rozpowszechnianie statystyki europejskiej. Tym samym polska statystyka publiczna zaczęła funkcjonować jako równoprawny element statystyki europejskiej. </a:t>
            </a:r>
          </a:p>
          <a:p>
            <a:pPr marL="80963" indent="0" algn="just" eaLnBrk="1" hangingPunct="1">
              <a:buFont typeface="Wingdings 2" pitchFamily="18" charset="2"/>
              <a:buNone/>
            </a:pPr>
            <a:endParaRPr lang="pl-PL" sz="1700" dirty="0" smtClean="0">
              <a:solidFill>
                <a:srgbClr val="333333"/>
              </a:solidFill>
              <a:latin typeface="Arial CE" pitchFamily="34" charset="0"/>
              <a:cs typeface="Calibri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899567"/>
            <a:ext cx="7488238" cy="657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Polska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statystyka publiczna </a:t>
            </a:r>
            <a:b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</a:b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w Europejskim Systemie Statystycznym </a:t>
            </a:r>
          </a:p>
        </p:txBody>
      </p:sp>
      <p:sp>
        <p:nvSpPr>
          <p:cNvPr id="44037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C355A36C-96DC-41CD-A949-B76852D825FF}" type="slidenum">
              <a:rPr lang="pl-PL" sz="1000" smtClean="0"/>
              <a:pPr eaLnBrk="1" hangingPunct="1"/>
              <a:t>3</a:t>
            </a:fld>
            <a:endParaRPr lang="pl-PL" sz="100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1196975" y="836613"/>
          <a:ext cx="7488238" cy="65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174" name="Grupa 6"/>
          <p:cNvGrpSpPr>
            <a:grpSpLocks/>
          </p:cNvGrpSpPr>
          <p:nvPr/>
        </p:nvGrpSpPr>
        <p:grpSpPr bwMode="auto">
          <a:xfrm>
            <a:off x="1201738" y="2825750"/>
            <a:ext cx="7488237" cy="631825"/>
            <a:chOff x="0" y="25424"/>
            <a:chExt cx="7488238" cy="631800"/>
          </a:xfrm>
        </p:grpSpPr>
        <p:sp>
          <p:nvSpPr>
            <p:cNvPr id="8" name="Prostokąt zaokrąglony 7"/>
            <p:cNvSpPr/>
            <p:nvPr/>
          </p:nvSpPr>
          <p:spPr>
            <a:xfrm>
              <a:off x="0" y="25424"/>
              <a:ext cx="7488238" cy="631800"/>
            </a:xfrm>
            <a:prstGeom prst="roundRect">
              <a:avLst/>
            </a:prstGeom>
            <a:solidFill>
              <a:srgbClr val="AAAA8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30162" y="55586"/>
              <a:ext cx="7427914" cy="571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2870" tIns="102870" rIns="102870" bIns="102870" spcCol="1270" anchor="ctr"/>
            <a:lstStyle/>
            <a:p>
              <a:pPr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2700" dirty="0"/>
                <a:t>Program Badań Statystycznych</a:t>
              </a:r>
            </a:p>
          </p:txBody>
        </p:sp>
      </p:grpSp>
      <p:grpSp>
        <p:nvGrpSpPr>
          <p:cNvPr id="7175" name="Grupa 9"/>
          <p:cNvGrpSpPr>
            <a:grpSpLocks/>
          </p:cNvGrpSpPr>
          <p:nvPr/>
        </p:nvGrpSpPr>
        <p:grpSpPr bwMode="auto">
          <a:xfrm>
            <a:off x="1187450" y="4941888"/>
            <a:ext cx="7488238" cy="631825"/>
            <a:chOff x="0" y="25424"/>
            <a:chExt cx="7488238" cy="631800"/>
          </a:xfrm>
        </p:grpSpPr>
        <p:sp>
          <p:nvSpPr>
            <p:cNvPr id="12" name="Prostokąt zaokrąglony 11"/>
            <p:cNvSpPr/>
            <p:nvPr/>
          </p:nvSpPr>
          <p:spPr>
            <a:xfrm>
              <a:off x="0" y="25424"/>
              <a:ext cx="7488238" cy="631800"/>
            </a:xfrm>
            <a:prstGeom prst="roundRect">
              <a:avLst/>
            </a:prstGeom>
            <a:solidFill>
              <a:srgbClr val="AAAA8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rostokąt 12"/>
            <p:cNvSpPr/>
            <p:nvPr/>
          </p:nvSpPr>
          <p:spPr>
            <a:xfrm>
              <a:off x="30163" y="55585"/>
              <a:ext cx="7427912" cy="571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2870" tIns="102870" rIns="102870" bIns="102870" spcCol="1270" anchor="ctr"/>
            <a:lstStyle/>
            <a:p>
              <a:pPr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2700" dirty="0"/>
                <a:t>Europejski System Statystyczny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662405C1-E0C2-4ADE-8A81-CF1A31B4B4CC}" type="slidenum">
              <a:rPr lang="pl-PL" sz="1000" smtClean="0"/>
              <a:pPr eaLnBrk="1" hangingPunct="1"/>
              <a:t>30</a:t>
            </a:fld>
            <a:endParaRPr lang="pl-PL" sz="1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27313" y="5805488"/>
            <a:ext cx="6048375" cy="431800"/>
          </a:xfrm>
        </p:spPr>
        <p:txBody>
          <a:bodyPr/>
          <a:lstStyle/>
          <a:p>
            <a:pPr marL="80963" indent="0" algn="r" eaLnBrk="1" hangingPunct="1">
              <a:buFont typeface="Wingdings 2" pitchFamily="18" charset="2"/>
              <a:buNone/>
            </a:pPr>
            <a:r>
              <a:rPr lang="pl-PL" sz="1600" i="1" dirty="0" smtClean="0"/>
              <a:t>Małopolski Ośrodek Badań Regionalnych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513" y="2205038"/>
            <a:ext cx="7488237" cy="6572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/>
            </a:r>
            <a:br>
              <a:rPr lang="pl-PL" sz="3600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</a:br>
            <a:r>
              <a:rPr lang="pl-PL" sz="3600" dirty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D</a:t>
            </a:r>
            <a:r>
              <a:rPr lang="pl-PL" sz="3600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ziękujemy za uwagę</a:t>
            </a:r>
            <a:endParaRPr lang="pl-PL" sz="36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1187450" y="711200"/>
            <a:ext cx="4752975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4572000" y="5589588"/>
            <a:ext cx="410368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8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76AEC121-85B6-43A4-9D9A-A7B53E8C5C84}" type="slidenum">
              <a:rPr lang="pl-PL" sz="1000" smtClean="0"/>
              <a:pPr eaLnBrk="1" hangingPunct="1"/>
              <a:t>4</a:t>
            </a:fld>
            <a:endParaRPr lang="pl-PL" sz="1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844898"/>
            <a:ext cx="7561263" cy="3816350"/>
          </a:xfrm>
        </p:spPr>
        <p:txBody>
          <a:bodyPr/>
          <a:lstStyle/>
          <a:p>
            <a:pPr marL="82550" indent="0" algn="just" eaLnBrk="1" hangingPunct="1"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Rozporządzenie Rady Ministrów z dnia 15 grudnia 1998 r. </a:t>
            </a:r>
            <a:br>
              <a:rPr 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latin typeface="Arial" pitchFamily="34" charset="0"/>
                <a:cs typeface="Arial" pitchFamily="34" charset="0"/>
              </a:rPr>
              <a:t>w sprawie szczegółowych zasad prowadzenia, stosowania </a:t>
            </a:r>
            <a:br>
              <a:rPr 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latin typeface="Arial" pitchFamily="34" charset="0"/>
                <a:cs typeface="Arial" pitchFamily="34" charset="0"/>
              </a:rPr>
              <a:t>i udostępniania krajowego rejestru urzędowego podziału terytorialnego kraju oraz związanych z tym obowiązków organów administracji rządowej i jednostek samorządu terytorialnego (Dz. U.     1998 , nr 157, poz. 1031 z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późn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 zm.)  TERYT;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Rozporządzenie Prezesa Rady Ministrów z dnia 10 września 1999 r. w sprawie trybu i  form  ogłaszania, udostępniania i rozpowszechniania wynikowych informacji statystycznych (Dz. U. 1999, nr 75, poz. 842). </a:t>
            </a:r>
          </a:p>
          <a:p>
            <a:pPr eaLnBrk="1" hangingPunct="1">
              <a:buFontTx/>
              <a:buChar char="-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1196975" y="836613"/>
          <a:ext cx="7488238" cy="65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1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F9E6714E-2E7D-4022-9E45-9A43273030D2}" type="slidenum">
              <a:rPr lang="pl-PL" sz="1000" smtClean="0"/>
              <a:pPr eaLnBrk="1" hangingPunct="1"/>
              <a:t>5</a:t>
            </a:fld>
            <a:endParaRPr lang="pl-PL" sz="1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2060575"/>
            <a:ext cx="7561263" cy="3816350"/>
          </a:xfrm>
        </p:spPr>
        <p:txBody>
          <a:bodyPr/>
          <a:lstStyle/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Ustawa z dnia 29 czerwca 1995 r. o statystyce  publicznej </a:t>
            </a:r>
            <a:br>
              <a:rPr 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n-NO" sz="1600" dirty="0" smtClean="0">
                <a:latin typeface="Arial" pitchFamily="34" charset="0"/>
                <a:cs typeface="Arial" pitchFamily="34" charset="0"/>
              </a:rPr>
              <a:t>Dz.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n-NO" sz="1600" dirty="0" smtClean="0">
                <a:latin typeface="Arial" pitchFamily="34" charset="0"/>
                <a:cs typeface="Arial" pitchFamily="34" charset="0"/>
              </a:rPr>
              <a:t>U. 1995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nn-NO" sz="1600" dirty="0" smtClean="0">
                <a:latin typeface="Arial" pitchFamily="34" charset="0"/>
                <a:cs typeface="Arial" pitchFamily="34" charset="0"/>
              </a:rPr>
              <a:t> nr 88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nn-NO" sz="1600" dirty="0" smtClean="0">
                <a:latin typeface="Arial" pitchFamily="34" charset="0"/>
                <a:cs typeface="Arial" pitchFamily="34" charset="0"/>
              </a:rPr>
              <a:t> poz. 439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z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późn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 zmianami);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Rozporządzenie Rady Ministrów z dnia 27 lipca 1999 r. </a:t>
            </a:r>
            <a:br>
              <a:rPr 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latin typeface="Arial" pitchFamily="34" charset="0"/>
                <a:cs typeface="Arial" pitchFamily="34" charset="0"/>
              </a:rPr>
              <a:t>w sprawie sposobu i metodologii prowadzenia i aktualizacji rejestru podmiotów gospodarki narodowej, w tym wzorów wniosków, ankiet i zaświadczeń, oraz szczegółowych warunków i trybu współdziałania służb statystyki publicznej       z innymi organami prowadzącymi urzędowe rejestry  </a:t>
            </a:r>
            <a:br>
              <a:rPr 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latin typeface="Arial" pitchFamily="34" charset="0"/>
                <a:cs typeface="Arial" pitchFamily="34" charset="0"/>
              </a:rPr>
              <a:t>i systemy informacyjne administracji publicznej (Dz. U. 1999, nr 69, poz. 763 z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późn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 zm.) REGON;</a:t>
            </a:r>
          </a:p>
          <a:p>
            <a:pPr marL="82550" indent="0" algn="just">
              <a:buFont typeface="Wingdings 2" pitchFamily="18" charset="2"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marL="80963" indent="0" algn="just" eaLnBrk="1" hangingPunct="1">
              <a:buFont typeface="Wingdings 2" pitchFamily="18" charset="2"/>
              <a:buNone/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89803790"/>
              </p:ext>
            </p:extLst>
          </p:nvPr>
        </p:nvGraphicFramePr>
        <p:xfrm>
          <a:off x="1196975" y="836613"/>
          <a:ext cx="7488238" cy="65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07E49231-740D-42A7-9B34-CCD3CEA0ADB1}" type="slidenum">
              <a:rPr lang="pl-PL" sz="1000" smtClean="0"/>
              <a:pPr eaLnBrk="1" hangingPunct="1"/>
              <a:t>6</a:t>
            </a:fld>
            <a:endParaRPr lang="pl-PL" sz="1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0643" y="1412776"/>
            <a:ext cx="7499350" cy="4824412"/>
          </a:xfrm>
        </p:spPr>
        <p:txBody>
          <a:bodyPr/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latin typeface="Arial CE" pitchFamily="34" charset="0"/>
              </a:rPr>
              <a:t>Prezes Głównego Urzędu Statystycznego</a:t>
            </a:r>
          </a:p>
          <a:p>
            <a:pPr marL="82296" indent="0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None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Jest centralnym organem administracji rządowej właściwym w sprawach statystyki wykonującym swoje zadania przy pomocy służb statystyki publicznej.</a:t>
            </a:r>
          </a:p>
          <a:p>
            <a:pPr marL="82296" indent="0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None/>
              <a:defRPr/>
            </a:pPr>
            <a:endParaRPr lang="pl-PL" sz="1600" dirty="0" smtClean="0">
              <a:solidFill>
                <a:srgbClr val="333333"/>
              </a:solidFill>
              <a:latin typeface="Arial CE" pitchFamily="34" charset="0"/>
              <a:cs typeface="Calibri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Arial CE" pitchFamily="34" charset="0"/>
              </a:rPr>
              <a:t>Główne zadania Prezesa GUS:</a:t>
            </a:r>
          </a:p>
          <a:p>
            <a:pPr marL="640398" lvl="1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organizowanie i prowadzenie badań statystycznych oraz ustalanie ich metodologii</a:t>
            </a:r>
          </a:p>
          <a:p>
            <a:pPr marL="640398" lvl="1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Verdana" pitchFamily="34" charset="0"/>
                <a:cs typeface="Calibri" pitchFamily="34" charset="0"/>
              </a:rPr>
              <a:t>przeprowadzanie spis</a:t>
            </a:r>
            <a:r>
              <a:rPr lang="pl-PL" sz="1600" dirty="0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ó</a:t>
            </a:r>
            <a:r>
              <a:rPr lang="pl-PL" sz="1600" dirty="0" smtClean="0">
                <a:solidFill>
                  <a:srgbClr val="333333"/>
                </a:solidFill>
                <a:latin typeface="Verdana" pitchFamily="34" charset="0"/>
                <a:cs typeface="Calibri" pitchFamily="34" charset="0"/>
              </a:rPr>
              <a:t>w powszechnych</a:t>
            </a:r>
          </a:p>
          <a:p>
            <a:pPr marL="640398" lvl="1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udostępnianie i rozpowszechnianie wynikowych informacji statystycznych</a:t>
            </a:r>
          </a:p>
          <a:p>
            <a:pPr marL="640398" lvl="1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opracowywanie standardowych klasyfikacji, nomenklatur i definicji podstawowych kategorii</a:t>
            </a:r>
          </a:p>
          <a:p>
            <a:pPr marL="640398" lvl="1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Arial CE" pitchFamily="34" charset="0"/>
              </a:rPr>
              <a:t>opracowywanie i ogłaszanie prognoz demograficznych oraz statystycznych prognoz gospodarczych i społecznych</a:t>
            </a:r>
          </a:p>
          <a:p>
            <a:pPr marL="640398" lvl="1" indent="-283464" algn="just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333333"/>
                </a:solidFill>
                <a:latin typeface="Arial CE" pitchFamily="34" charset="0"/>
                <a:cs typeface="Calibri" pitchFamily="34" charset="0"/>
              </a:rPr>
              <a:t>prowadzenie krajowych rejestrów urzędowych: podmiotów gospodarki narodowej i podziału terytorialnego kraju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Organizacja Statystyki Publicznej</a:t>
            </a:r>
            <a:endParaRPr lang="pl-PL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C5A526E2-70F0-4749-8DCC-A8CC99B990C8}" type="slidenum">
              <a:rPr lang="pl-PL" sz="1000" smtClean="0"/>
              <a:pPr eaLnBrk="1" hangingPunct="1"/>
              <a:t>7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628800"/>
            <a:ext cx="7499350" cy="4824412"/>
          </a:xfrm>
        </p:spPr>
        <p:txBody>
          <a:bodyPr>
            <a:noAutofit/>
          </a:bodyPr>
          <a:lstStyle/>
          <a:p>
            <a:pPr marL="0" indent="377825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Główny Urząd Statystyczny jest urzędem administracji rządowej obsługującym Prezesa Głównego Urzędu Statystycznego działającym pod jego bezpośrednim kierownictwem.</a:t>
            </a:r>
          </a:p>
          <a:p>
            <a:pPr marL="0" indent="377825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indent="377825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Prezes kieruje Urzędem przy pomocy wiceprezesów, Dyrektora Generalnego i dyrektorów komórek organizacyjnych</a:t>
            </a:r>
          </a:p>
          <a:p>
            <a:pPr marL="0" indent="377825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indent="377825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 Prezesie działają: 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1) Naukowa Rada Statystyczna (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organ opiniodawczo-doradczy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sprawach metodologii badań statystycznych)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2) Kolegium 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3) Komisja Programowa (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stanowi wsparcie przy przygotowywaniu projektów rocznych programów badań statystycznych statystyki publiczne)</a:t>
            </a: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4) Komisja Metodologiczna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(organ opiniodawczo-doradczy w sprawach doskonalenia metodologii badań statystycznych w celu podnoszenia jakości informacji statystycznych)</a:t>
            </a: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Główny</a:t>
            </a:r>
            <a:r>
              <a:rPr lang="pl-PL" sz="32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Urząd Statystyczny</a:t>
            </a:r>
            <a:endParaRPr lang="pl-PL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1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88B39AB0-AB0E-4F91-8D2A-F897A219ECEF}" type="slidenum">
              <a:rPr lang="pl-PL" sz="1000" smtClean="0"/>
              <a:pPr eaLnBrk="1" hangingPunct="1"/>
              <a:t>8</a:t>
            </a:fld>
            <a:endParaRPr lang="pl-PL" sz="1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616" y="1484784"/>
            <a:ext cx="7499350" cy="4824412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skład Głównego Urzędu Statystycznego wchodzą: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1) Gabinet Prezesa,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2) Departament Analiz i Opracowań Zbiorczych,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3) Departament Badań Demograficznych,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4) Departament Badań Regionalnych i Środowiska,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5) Departament Badań Społecznych i Warunków Życia,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6) Departament Handlu i Usług,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7) Departament Informacji,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8) Departament Metodologii, Standardów i Rejestrów,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9) Departament Pracy,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10) Departament Produkcji,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11) Departament Programowania i Koordynacji Badań,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12) Departament Przedsiębiorstw,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13) Departament Rachunków Narodowych,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14) Departament Rolnictwa,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15) Departament Studiów Makroekonomicznych i Finansów,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16) Departament Współpracy Międzynarodowej,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17) Biuro Administracyjno-Księgowe,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18) Biuro Dyrektora Generalnego, </a:t>
            </a:r>
          </a:p>
          <a:p>
            <a:pPr marL="365760" indent="-283464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l-PL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19) Biuro Organizacji i Kadr.</a:t>
            </a: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Główny</a:t>
            </a:r>
            <a:r>
              <a:rPr lang="pl-PL" sz="32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Urząd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Statystyczny (cd)</a:t>
            </a:r>
            <a:endParaRPr lang="pl-PL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5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fld id="{676AD3D2-0971-4FE7-86A3-E0937DF9E880}" type="slidenum">
              <a:rPr lang="pl-PL" sz="1000" smtClean="0"/>
              <a:pPr eaLnBrk="1" hangingPunct="1"/>
              <a:t>9</a:t>
            </a:fld>
            <a:endParaRPr lang="pl-PL" sz="1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917254"/>
            <a:ext cx="7561263" cy="2447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Prezesowi podlegają dyrektorzy 16 urzędów statystycznych</a:t>
            </a:r>
          </a:p>
          <a:p>
            <a:pPr eaLnBrk="1" hangingPunct="1">
              <a:buFontTx/>
              <a:buNone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Prezesowi są podporządkowane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jednostki obsługi statystyki publicznej</a:t>
            </a:r>
            <a:r>
              <a:rPr lang="pl-PL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1) Centralna Biblioteka Statystyczna, </a:t>
            </a: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2) Centrum Informatyki Statystycznej, </a:t>
            </a:r>
          </a:p>
          <a:p>
            <a:pPr eaLnBrk="1" hangingPunct="1">
              <a:buFontTx/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3) Zakład Wydawnictw Statystycznych. </a:t>
            </a:r>
          </a:p>
          <a:p>
            <a:pPr eaLnBrk="1" hangingPunct="1"/>
            <a:endParaRPr lang="pl-PL" sz="16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6975" y="765175"/>
            <a:ext cx="7488238" cy="657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Główny</a:t>
            </a:r>
            <a:r>
              <a:rPr lang="pl-PL" sz="32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 </a:t>
            </a:r>
            <a:r>
              <a:rPr lang="pl-PL" sz="3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Urząd 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</a:rPr>
              <a:t>Statystyczny (cd)</a:t>
            </a:r>
            <a:endParaRPr lang="pl-PL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9" name="Rectangle 2"/>
          <p:cNvSpPr txBox="1">
            <a:spLocks noChangeArrowheads="1"/>
          </p:cNvSpPr>
          <p:nvPr/>
        </p:nvSpPr>
        <p:spPr bwMode="auto">
          <a:xfrm>
            <a:off x="1187450" y="53975"/>
            <a:ext cx="74882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C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pPr eaLnBrk="1" hangingPunct="1"/>
            <a:r>
              <a:rPr lang="pl-PL" sz="1800" i="1">
                <a:solidFill>
                  <a:srgbClr val="572314"/>
                </a:solidFill>
                <a:latin typeface="Gill Sans MT" pitchFamily="34" charset="-18"/>
              </a:rPr>
              <a:t>Urząd Statystyczny w Krakowie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187450" y="711200"/>
            <a:ext cx="7488238" cy="0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1008</TotalTime>
  <Words>1700</Words>
  <Application>Microsoft Office PowerPoint</Application>
  <PresentationFormat>Pokaz na ekranie (4:3)</PresentationFormat>
  <Paragraphs>349</Paragraphs>
  <Slides>30</Slides>
  <Notes>30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Przesilenie</vt:lpstr>
      <vt:lpstr> Statystyka Publiczna</vt:lpstr>
      <vt:lpstr>Statystyka publiczna </vt:lpstr>
      <vt:lpstr>Prezentacja programu PowerPoint</vt:lpstr>
      <vt:lpstr>Prezentacja programu PowerPoint</vt:lpstr>
      <vt:lpstr>Prezentacja programu PowerPoint</vt:lpstr>
      <vt:lpstr>Organizacja Statystyki Publicznej</vt:lpstr>
      <vt:lpstr>Główny Urząd Statystyczny</vt:lpstr>
      <vt:lpstr>Główny Urząd Statystyczny (cd)</vt:lpstr>
      <vt:lpstr>Główny Urząd Statystyczny (cd)</vt:lpstr>
      <vt:lpstr>Prezentacja programu PowerPoint</vt:lpstr>
      <vt:lpstr>Program Badań Statystyki Publicznej</vt:lpstr>
      <vt:lpstr>Temat i organ prowadzący badanie</vt:lpstr>
      <vt:lpstr>Zawartość Programu Badań Statystyki Publicznej</vt:lpstr>
      <vt:lpstr>Rodzaje badań</vt:lpstr>
      <vt:lpstr>Częstotliwość i termin przekazania danych</vt:lpstr>
      <vt:lpstr>Tajemnica statystyczna</vt:lpstr>
      <vt:lpstr>Tajemnica statystyczna (cd)</vt:lpstr>
      <vt:lpstr>Tajemnica statystyczna (cd)</vt:lpstr>
      <vt:lpstr>Rodzaje wynikowych informacji statystycznych oraz formy  i terminy udostępniania wynikowych informacji statystycznych </vt:lpstr>
      <vt:lpstr>ROZPORZĄDZENIE PREZESA RADY MINISTRÓW  z dnia 10 września 1999 r.  (Dz.U. 1999 Nr 75, poz. 842)</vt:lpstr>
      <vt:lpstr>Wydawnictwa statystyczne GUS</vt:lpstr>
      <vt:lpstr>Opracowania sygnalne</vt:lpstr>
      <vt:lpstr>Wydawnictwa statystyczne urzędów statystycznych</vt:lpstr>
      <vt:lpstr>Specjalizacje urzędów statystycznych </vt:lpstr>
      <vt:lpstr>Specjalizacje urzędów statystycznych (cd) </vt:lpstr>
      <vt:lpstr>Specjalizacje urzędów statystycznych (cd) </vt:lpstr>
      <vt:lpstr>Specjalizacje urzędów statystycznych (cd) </vt:lpstr>
      <vt:lpstr>Urząd Statystyczny w Krakowie</vt:lpstr>
      <vt:lpstr>Polska statystyka publiczna  w Europejskim Systemie Statystycznym </vt:lpstr>
      <vt:lpstr> Dziękujemy za uwagę</vt:lpstr>
    </vt:vector>
  </TitlesOfParts>
  <Company>O/LIMANOWA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 Statystyki Publicznej</dc:title>
  <dc:creator>Dorota Król</dc:creator>
  <cp:lastModifiedBy>walaszekm</cp:lastModifiedBy>
  <cp:revision>87</cp:revision>
  <dcterms:created xsi:type="dcterms:W3CDTF">2012-10-08T06:39:13Z</dcterms:created>
  <dcterms:modified xsi:type="dcterms:W3CDTF">2014-03-07T12:31:07Z</dcterms:modified>
</cp:coreProperties>
</file>